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1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9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8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3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5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5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6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5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24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0128-2C29-4C99-9599-7FE7AE04F499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22EB-057E-4E0B-BAB5-A1EDDC78D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94" y="1122363"/>
            <a:ext cx="10829676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Invitation to join sustainable </a:t>
            </a: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olombian CPO with agreed export to biodiesel producer in Nordic countries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550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By Henrik Wiig, CEO, C2Biotrade</a:t>
            </a:r>
          </a:p>
          <a:p>
            <a:r>
              <a:rPr lang="nb-NO" dirty="0" smtClean="0"/>
              <a:t>Ole Martin Siem, </a:t>
            </a:r>
            <a:r>
              <a:rPr lang="nb-NO" dirty="0" err="1" smtClean="0"/>
              <a:t>Chairman</a:t>
            </a:r>
            <a:r>
              <a:rPr lang="nb-NO" dirty="0" smtClean="0"/>
              <a:t>, </a:t>
            </a:r>
            <a:r>
              <a:rPr lang="nb-NO" dirty="0" err="1" smtClean="0"/>
              <a:t>Prestige</a:t>
            </a:r>
            <a:r>
              <a:rPr lang="nb-NO" dirty="0" smtClean="0"/>
              <a:t> Group</a:t>
            </a:r>
          </a:p>
          <a:p>
            <a:endParaRPr lang="nb-NO" dirty="0"/>
          </a:p>
          <a:p>
            <a:r>
              <a:rPr lang="nb-NO" i="1" dirty="0" smtClean="0"/>
              <a:t>Oslo, 4. </a:t>
            </a:r>
            <a:r>
              <a:rPr lang="nb-NO" i="1" dirty="0" err="1" smtClean="0"/>
              <a:t>january</a:t>
            </a:r>
            <a:r>
              <a:rPr lang="nb-NO" i="1" dirty="0" smtClean="0"/>
              <a:t> 2018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7062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9" y="491595"/>
            <a:ext cx="5046660" cy="2838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159" y="2629626"/>
            <a:ext cx="341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Norwegian </a:t>
            </a:r>
            <a:r>
              <a:rPr lang="en-US" dirty="0">
                <a:solidFill>
                  <a:schemeClr val="bg1"/>
                </a:solidFill>
              </a:rPr>
              <a:t>Cruise </a:t>
            </a:r>
            <a:r>
              <a:rPr lang="en-US" dirty="0" smtClean="0">
                <a:solidFill>
                  <a:schemeClr val="bg1"/>
                </a:solidFill>
              </a:rPr>
              <a:t>Line turnaround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29" y="212002"/>
            <a:ext cx="5333044" cy="3333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3" y="4302493"/>
            <a:ext cx="3330828" cy="2504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981" y="6470848"/>
            <a:ext cx="273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Frupor–Portugal agro/wine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98" y="4447422"/>
            <a:ext cx="2468048" cy="23328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38" y="4485372"/>
            <a:ext cx="2922850" cy="2122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19" y="4445875"/>
            <a:ext cx="3603625" cy="21621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15857" y="2546317"/>
            <a:ext cx="218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Petrolium services in </a:t>
            </a:r>
          </a:p>
          <a:p>
            <a:r>
              <a:rPr lang="en-US">
                <a:solidFill>
                  <a:schemeClr val="bg1"/>
                </a:solidFill>
              </a:rPr>
              <a:t>deep seas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7993" y="4514248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Siem Shipping</a:t>
            </a:r>
          </a:p>
          <a:p>
            <a:r>
              <a:rPr lang="en-US"/>
              <a:t>Cars/bananas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3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Siem – </a:t>
            </a:r>
            <a:r>
              <a:rPr lang="nb-NO" dirty="0" err="1">
                <a:solidFill>
                  <a:schemeClr val="accent1"/>
                </a:solidFill>
              </a:rPr>
              <a:t>experienced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industralists</a:t>
            </a:r>
            <a:r>
              <a:rPr lang="nb-NO" dirty="0">
                <a:solidFill>
                  <a:schemeClr val="accent1"/>
                </a:solidFill>
              </a:rPr>
              <a:t> and investors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5" y="1975527"/>
            <a:ext cx="2690845" cy="20181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53" y="4669058"/>
            <a:ext cx="2663292" cy="1841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5602" y="1860058"/>
            <a:ext cx="68931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sz="1600" dirty="0" smtClean="0"/>
              <a:t>Ole Martin Siem, </a:t>
            </a:r>
            <a:r>
              <a:rPr lang="en-GB" sz="1600" dirty="0"/>
              <a:t>Ole Martin Siem is the Managing Director of </a:t>
            </a:r>
            <a:r>
              <a:rPr lang="en-GB" sz="1600" dirty="0" err="1"/>
              <a:t>Frupor</a:t>
            </a:r>
            <a:r>
              <a:rPr lang="en-GB" sz="1600" dirty="0"/>
              <a:t> S.A., since the </a:t>
            </a:r>
            <a:r>
              <a:rPr lang="en-GB" sz="1600" dirty="0" smtClean="0"/>
              <a:t>start </a:t>
            </a:r>
            <a:r>
              <a:rPr lang="en-GB" sz="1600" dirty="0"/>
              <a:t>of the company in 1987. His experience includes finance and management of </a:t>
            </a:r>
            <a:r>
              <a:rPr lang="en-GB" sz="1600" dirty="0" smtClean="0"/>
              <a:t>companies </a:t>
            </a:r>
            <a:r>
              <a:rPr lang="en-GB" sz="1600" dirty="0"/>
              <a:t>within food production and trading, both in Europe, Africa and South </a:t>
            </a:r>
            <a:r>
              <a:rPr lang="en-GB" sz="1600" dirty="0" smtClean="0"/>
              <a:t>America</a:t>
            </a:r>
            <a:r>
              <a:rPr lang="en-GB" sz="1600" dirty="0"/>
              <a:t>. Mr. Siem holds a Bachelor of Science Degree (Honours) in Agricultural </a:t>
            </a:r>
            <a:r>
              <a:rPr lang="en-GB" sz="1600" dirty="0" smtClean="0"/>
              <a:t>Economics </a:t>
            </a:r>
            <a:r>
              <a:rPr lang="en-GB" sz="1600" dirty="0"/>
              <a:t>from Newcastle upon Tyne University, England, as well as from Vestfold </a:t>
            </a:r>
            <a:r>
              <a:rPr lang="en-GB" sz="1600" dirty="0" err="1" smtClean="0"/>
              <a:t>Landbruksskole</a:t>
            </a:r>
            <a:r>
              <a:rPr lang="en-GB" sz="1600" dirty="0"/>
              <a:t>, Norway, as a qualified agronomist. Mr. Siem serves on the Board of </a:t>
            </a:r>
            <a:r>
              <a:rPr lang="en-GB" sz="1600" dirty="0" smtClean="0"/>
              <a:t>several </a:t>
            </a:r>
            <a:r>
              <a:rPr lang="en-GB" sz="1600" dirty="0"/>
              <a:t>companies, related directly or indirectly to the flower, fruit and vegetable </a:t>
            </a:r>
            <a:r>
              <a:rPr lang="en-GB" sz="1600" dirty="0" smtClean="0"/>
              <a:t>trade </a:t>
            </a:r>
            <a:r>
              <a:rPr lang="en-GB" sz="1600" dirty="0"/>
              <a:t>such as Chairman of Prestige Group S.A.S. (Colombia), and Star Reefer Inc. (Cayman Islands). Mr. Siem manages his own farm in Norway organically</a:t>
            </a:r>
            <a:r>
              <a:rPr lang="en-GB" sz="1600" dirty="0" smtClean="0"/>
              <a:t>.</a:t>
            </a:r>
          </a:p>
          <a:p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173416" y="4559512"/>
            <a:ext cx="67837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sz="1600" dirty="0" smtClean="0"/>
              <a:t>Kristian Siem, </a:t>
            </a:r>
            <a:r>
              <a:rPr lang="en-GB" sz="1600" dirty="0"/>
              <a:t>Kristian Siem is Chairman and Chief Executive Officer </a:t>
            </a:r>
            <a:r>
              <a:rPr lang="en-GB" sz="1600" dirty="0" smtClean="0"/>
              <a:t>of Siem Industries </a:t>
            </a:r>
            <a:r>
              <a:rPr lang="en-GB" sz="1600" dirty="0"/>
              <a:t>Inc., an industrial holding company, which includes offshore and onshore oil and gas drilling, and subsea construction services, worldwide. Mr. Siem is the </a:t>
            </a:r>
            <a:r>
              <a:rPr lang="en-GB" sz="1600" dirty="0" smtClean="0"/>
              <a:t>Chairman </a:t>
            </a:r>
            <a:r>
              <a:rPr lang="en-GB" sz="1600" dirty="0"/>
              <a:t>of Subsea7 and Siem Capital AB, Director of Siem Offshore, Star Reefer Inc. and North Atlantic Smaller </a:t>
            </a:r>
            <a:r>
              <a:rPr lang="en-GB" sz="1600" dirty="0" smtClean="0"/>
              <a:t>companies </a:t>
            </a:r>
            <a:r>
              <a:rPr lang="en-GB" sz="1600" dirty="0"/>
              <a:t>Trust Plc. </a:t>
            </a:r>
            <a:r>
              <a:rPr lang="en-GB" sz="1600" dirty="0" smtClean="0"/>
              <a:t>A </a:t>
            </a:r>
            <a:r>
              <a:rPr lang="en-GB" sz="1600" dirty="0"/>
              <a:t>native of Norway, Mr. Siem holds a degree in Business Administration from Oslo Institute of Business Administration. He is married, with four children, and resides in Switzerland.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4792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1"/>
                </a:solidFill>
              </a:rPr>
              <a:t>Siem </a:t>
            </a:r>
            <a:r>
              <a:rPr lang="nb-NO" dirty="0">
                <a:solidFill>
                  <a:schemeClr val="accent1"/>
                </a:solidFill>
              </a:rPr>
              <a:t>I</a:t>
            </a:r>
            <a:r>
              <a:rPr lang="nb-NO" dirty="0" smtClean="0">
                <a:solidFill>
                  <a:schemeClr val="accent1"/>
                </a:solidFill>
              </a:rPr>
              <a:t>ndustries </a:t>
            </a:r>
            <a:r>
              <a:rPr lang="nb-NO" dirty="0" err="1" smtClean="0">
                <a:solidFill>
                  <a:schemeClr val="accent1"/>
                </a:solidFill>
              </a:rPr>
              <a:t>group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586702"/>
          </a:xfrm>
        </p:spPr>
        <p:txBody>
          <a:bodyPr>
            <a:normAutofit fontScale="92500" lnSpcReduction="20000"/>
          </a:bodyPr>
          <a:lstStyle/>
          <a:p>
            <a:r>
              <a:rPr lang="nb-NO" dirty="0" err="1" smtClean="0"/>
              <a:t>History</a:t>
            </a:r>
            <a:endParaRPr lang="nb-NO" dirty="0" smtClean="0"/>
          </a:p>
          <a:p>
            <a:pPr lvl="1"/>
            <a:r>
              <a:rPr lang="nb-NO" dirty="0" err="1" smtClean="0"/>
              <a:t>Started</a:t>
            </a:r>
            <a:r>
              <a:rPr lang="nb-NO" dirty="0" smtClean="0"/>
              <a:t> by </a:t>
            </a:r>
            <a:r>
              <a:rPr lang="nb-NO" dirty="0" err="1" smtClean="0"/>
              <a:t>father</a:t>
            </a:r>
            <a:r>
              <a:rPr lang="nb-NO" dirty="0" smtClean="0"/>
              <a:t> Martin Siem, CEO for </a:t>
            </a:r>
            <a:r>
              <a:rPr lang="nb-NO" dirty="0" err="1" smtClean="0"/>
              <a:t>legendary</a:t>
            </a:r>
            <a:r>
              <a:rPr lang="nb-NO" dirty="0" smtClean="0"/>
              <a:t> shipping </a:t>
            </a:r>
            <a:r>
              <a:rPr lang="nb-NO" dirty="0" err="1" smtClean="0"/>
              <a:t>magnate</a:t>
            </a:r>
            <a:r>
              <a:rPr lang="nb-NO" dirty="0" smtClean="0"/>
              <a:t> Fred. Olsen</a:t>
            </a:r>
          </a:p>
          <a:p>
            <a:pPr lvl="1"/>
            <a:r>
              <a:rPr lang="nb-NO" dirty="0" err="1" smtClean="0"/>
              <a:t>Invited</a:t>
            </a:r>
            <a:r>
              <a:rPr lang="nb-NO" dirty="0" smtClean="0"/>
              <a:t> to save Norwegian Cruise Line in 1997, </a:t>
            </a:r>
            <a:r>
              <a:rPr lang="nb-NO" dirty="0" err="1" smtClean="0"/>
              <a:t>successful</a:t>
            </a:r>
            <a:r>
              <a:rPr lang="nb-NO" dirty="0" smtClean="0"/>
              <a:t> </a:t>
            </a:r>
            <a:r>
              <a:rPr lang="nb-NO" dirty="0" err="1" smtClean="0"/>
              <a:t>turnaround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profits</a:t>
            </a:r>
            <a:endParaRPr lang="nb-NO" dirty="0" smtClean="0"/>
          </a:p>
          <a:p>
            <a:pPr lvl="1"/>
            <a:r>
              <a:rPr lang="nb-NO" dirty="0" err="1" smtClean="0"/>
              <a:t>Controlled</a:t>
            </a:r>
            <a:r>
              <a:rPr lang="nb-NO" dirty="0" smtClean="0"/>
              <a:t> by Siem </a:t>
            </a:r>
            <a:r>
              <a:rPr lang="nb-NO" dirty="0" err="1" smtClean="0"/>
              <a:t>family</a:t>
            </a:r>
            <a:r>
              <a:rPr lang="nb-NO" dirty="0" smtClean="0"/>
              <a:t> trust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five</a:t>
            </a:r>
            <a:r>
              <a:rPr lang="nb-NO" dirty="0" smtClean="0"/>
              <a:t> </a:t>
            </a:r>
            <a:r>
              <a:rPr lang="nb-NO" dirty="0" err="1" smtClean="0"/>
              <a:t>brothers</a:t>
            </a:r>
            <a:endParaRPr lang="nb-NO" dirty="0" smtClean="0"/>
          </a:p>
          <a:p>
            <a:pPr lvl="1"/>
            <a:r>
              <a:rPr lang="nb-NO" dirty="0" smtClean="0"/>
              <a:t>Ole Martin and Kristian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active</a:t>
            </a:r>
            <a:r>
              <a:rPr lang="nb-NO" dirty="0" smtClean="0"/>
              <a:t> managers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businesses</a:t>
            </a:r>
            <a:endParaRPr lang="nb-NO" dirty="0" smtClean="0"/>
          </a:p>
          <a:p>
            <a:r>
              <a:rPr lang="nb-NO" dirty="0" smtClean="0"/>
              <a:t>Companies</a:t>
            </a:r>
          </a:p>
          <a:p>
            <a:pPr lvl="1"/>
            <a:r>
              <a:rPr lang="nb-NO" dirty="0" smtClean="0"/>
              <a:t>Subsea7, </a:t>
            </a:r>
            <a:r>
              <a:rPr lang="nb-NO" dirty="0" err="1" smtClean="0"/>
              <a:t>deep</a:t>
            </a:r>
            <a:r>
              <a:rPr lang="nb-NO" dirty="0" smtClean="0"/>
              <a:t> </a:t>
            </a:r>
            <a:r>
              <a:rPr lang="nb-NO" dirty="0" err="1" smtClean="0"/>
              <a:t>sea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service; </a:t>
            </a:r>
            <a:r>
              <a:rPr lang="nb-NO" dirty="0" err="1" smtClean="0"/>
              <a:t>revenue</a:t>
            </a:r>
            <a:r>
              <a:rPr lang="nb-NO" dirty="0" smtClean="0"/>
              <a:t> $3600 million</a:t>
            </a:r>
          </a:p>
          <a:p>
            <a:pPr lvl="1"/>
            <a:r>
              <a:rPr lang="nb-NO" dirty="0" smtClean="0"/>
              <a:t>Siem Offshore, </a:t>
            </a:r>
            <a:r>
              <a:rPr lang="nb-NO" dirty="0" err="1" smtClean="0"/>
              <a:t>oil</a:t>
            </a:r>
            <a:r>
              <a:rPr lang="nb-NO" dirty="0" smtClean="0"/>
              <a:t> service </a:t>
            </a:r>
            <a:r>
              <a:rPr lang="nb-NO" dirty="0" err="1" smtClean="0"/>
              <a:t>vessels</a:t>
            </a:r>
            <a:r>
              <a:rPr lang="nb-NO" dirty="0" smtClean="0"/>
              <a:t>; </a:t>
            </a:r>
            <a:r>
              <a:rPr lang="nb-NO" dirty="0" err="1" smtClean="0"/>
              <a:t>revenue</a:t>
            </a:r>
            <a:r>
              <a:rPr lang="nb-NO" dirty="0" smtClean="0"/>
              <a:t> $469 million</a:t>
            </a:r>
          </a:p>
          <a:p>
            <a:pPr lvl="1"/>
            <a:r>
              <a:rPr lang="nb-NO" dirty="0" smtClean="0"/>
              <a:t>Siem Shipping; </a:t>
            </a:r>
            <a:r>
              <a:rPr lang="nb-NO" dirty="0" err="1" smtClean="0"/>
              <a:t>banana</a:t>
            </a:r>
            <a:r>
              <a:rPr lang="nb-NO" dirty="0" smtClean="0"/>
              <a:t> transport; </a:t>
            </a:r>
            <a:r>
              <a:rPr lang="nb-NO" dirty="0" err="1" smtClean="0"/>
              <a:t>revenue</a:t>
            </a:r>
            <a:r>
              <a:rPr lang="nb-NO" dirty="0" smtClean="0"/>
              <a:t> $180 million</a:t>
            </a:r>
          </a:p>
          <a:p>
            <a:pPr lvl="1"/>
            <a:r>
              <a:rPr lang="nb-NO" dirty="0" smtClean="0"/>
              <a:t>Siem </a:t>
            </a:r>
            <a:r>
              <a:rPr lang="nb-NO" dirty="0" err="1" smtClean="0"/>
              <a:t>Car</a:t>
            </a:r>
            <a:r>
              <a:rPr lang="nb-NO" dirty="0" smtClean="0"/>
              <a:t> Carriers; </a:t>
            </a:r>
            <a:r>
              <a:rPr lang="nb-NO" dirty="0" err="1" smtClean="0"/>
              <a:t>sea</a:t>
            </a:r>
            <a:r>
              <a:rPr lang="nb-NO" dirty="0" smtClean="0"/>
              <a:t> transport </a:t>
            </a:r>
            <a:r>
              <a:rPr lang="nb-NO" dirty="0" err="1" smtClean="0"/>
              <a:t>vehicles</a:t>
            </a:r>
            <a:r>
              <a:rPr lang="nb-NO" dirty="0" smtClean="0"/>
              <a:t>, </a:t>
            </a:r>
            <a:r>
              <a:rPr lang="nb-NO" dirty="0" err="1" smtClean="0"/>
              <a:t>revenue</a:t>
            </a:r>
            <a:r>
              <a:rPr lang="nb-NO" dirty="0" smtClean="0"/>
              <a:t> $65 million</a:t>
            </a:r>
          </a:p>
          <a:p>
            <a:pPr lvl="1"/>
            <a:r>
              <a:rPr lang="nb-NO" dirty="0" err="1" smtClean="0"/>
              <a:t>Deusa</a:t>
            </a:r>
            <a:r>
              <a:rPr lang="nb-NO" dirty="0" smtClean="0"/>
              <a:t> </a:t>
            </a:r>
            <a:r>
              <a:rPr lang="nb-NO" dirty="0" err="1" smtClean="0"/>
              <a:t>int</a:t>
            </a:r>
            <a:r>
              <a:rPr lang="nb-NO" dirty="0" smtClean="0"/>
              <a:t>, </a:t>
            </a:r>
            <a:r>
              <a:rPr lang="nb-NO" dirty="0" err="1" smtClean="0"/>
              <a:t>potash</a:t>
            </a:r>
            <a:r>
              <a:rPr lang="nb-NO" dirty="0" smtClean="0"/>
              <a:t>; EBITDA €8 million</a:t>
            </a:r>
          </a:p>
          <a:p>
            <a:pPr lvl="1"/>
            <a:r>
              <a:rPr lang="nb-NO" dirty="0" smtClean="0"/>
              <a:t>Venn, </a:t>
            </a:r>
            <a:r>
              <a:rPr lang="nb-NO" dirty="0" err="1" smtClean="0"/>
              <a:t>financial</a:t>
            </a:r>
            <a:r>
              <a:rPr lang="nb-NO" dirty="0" smtClean="0"/>
              <a:t> </a:t>
            </a:r>
            <a:r>
              <a:rPr lang="nb-NO" dirty="0" err="1" smtClean="0"/>
              <a:t>advisory</a:t>
            </a:r>
            <a:r>
              <a:rPr lang="nb-NO" dirty="0" smtClean="0"/>
              <a:t>; </a:t>
            </a:r>
          </a:p>
          <a:p>
            <a:pPr lvl="1"/>
            <a:r>
              <a:rPr lang="en-GB" dirty="0"/>
              <a:t>BSR Group </a:t>
            </a:r>
            <a:r>
              <a:rPr lang="en-GB" dirty="0" smtClean="0"/>
              <a:t>Holding, solar energy</a:t>
            </a:r>
          </a:p>
          <a:p>
            <a:pPr lvl="1"/>
            <a:r>
              <a:rPr lang="en-GB" dirty="0" err="1"/>
              <a:t>Flensburger</a:t>
            </a:r>
            <a:r>
              <a:rPr lang="en-GB" dirty="0"/>
              <a:t> </a:t>
            </a:r>
            <a:r>
              <a:rPr lang="en-GB" dirty="0" err="1"/>
              <a:t>Schiffbau-Gesellschaft</a:t>
            </a:r>
            <a:r>
              <a:rPr lang="en-GB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13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accent1"/>
                </a:solidFill>
              </a:rPr>
              <a:t>Agrobusiness</a:t>
            </a:r>
            <a:r>
              <a:rPr lang="nb-NO" dirty="0" smtClean="0">
                <a:solidFill>
                  <a:schemeClr val="accent1"/>
                </a:solidFill>
              </a:rPr>
              <a:t> – Innovative </a:t>
            </a:r>
            <a:r>
              <a:rPr lang="nb-NO" dirty="0" err="1" smtClean="0">
                <a:solidFill>
                  <a:schemeClr val="accent1"/>
                </a:solidFill>
              </a:rPr>
              <a:t>early</a:t>
            </a:r>
            <a:r>
              <a:rPr lang="nb-NO" dirty="0" smtClean="0">
                <a:solidFill>
                  <a:schemeClr val="accent1"/>
                </a:solidFill>
              </a:rPr>
              <a:t> </a:t>
            </a:r>
            <a:r>
              <a:rPr lang="nb-NO" dirty="0" err="1" smtClean="0">
                <a:solidFill>
                  <a:schemeClr val="accent1"/>
                </a:solidFill>
              </a:rPr>
              <a:t>movers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Frupor</a:t>
            </a:r>
            <a:r>
              <a:rPr lang="en-US" dirty="0" smtClean="0"/>
              <a:t> SA, Portugal </a:t>
            </a:r>
          </a:p>
          <a:p>
            <a:pPr lvl="1"/>
            <a:r>
              <a:rPr lang="en-US" dirty="0" smtClean="0"/>
              <a:t>Acquired 3000 HA cheap land after cooperative failure in 1987</a:t>
            </a:r>
          </a:p>
          <a:p>
            <a:pPr lvl="1"/>
            <a:r>
              <a:rPr lang="en-US" dirty="0" smtClean="0"/>
              <a:t>Sunshine, irrigation water and opening EU markets</a:t>
            </a:r>
          </a:p>
          <a:p>
            <a:pPr lvl="1"/>
            <a:r>
              <a:rPr lang="en-US" dirty="0" smtClean="0"/>
              <a:t>Land prices increase 130 times in 30 years</a:t>
            </a:r>
          </a:p>
          <a:p>
            <a:pPr lvl="1"/>
            <a:r>
              <a:rPr lang="en-US" dirty="0" smtClean="0"/>
              <a:t>Large exporter of China leafs, </a:t>
            </a:r>
            <a:r>
              <a:rPr lang="en-US" dirty="0" err="1" smtClean="0"/>
              <a:t>decorage</a:t>
            </a:r>
            <a:r>
              <a:rPr lang="en-US" dirty="0" smtClean="0"/>
              <a:t> foliage, carrots and now wine</a:t>
            </a:r>
          </a:p>
          <a:p>
            <a:pPr lvl="1"/>
            <a:r>
              <a:rPr lang="en-US" dirty="0" smtClean="0"/>
              <a:t>Ole Martin and Kristian shared ownership</a:t>
            </a:r>
          </a:p>
          <a:p>
            <a:r>
              <a:rPr lang="en-US" dirty="0" smtClean="0"/>
              <a:t>Prestige, Colombia</a:t>
            </a:r>
          </a:p>
          <a:p>
            <a:pPr lvl="1"/>
            <a:r>
              <a:rPr lang="en-US" dirty="0" err="1" smtClean="0"/>
              <a:t>Aquired</a:t>
            </a:r>
            <a:r>
              <a:rPr lang="en-US" dirty="0" smtClean="0"/>
              <a:t> 13000 HA cheap land in Los Llanos in 2004</a:t>
            </a:r>
          </a:p>
          <a:p>
            <a:pPr lvl="1"/>
            <a:r>
              <a:rPr lang="en-US" dirty="0" smtClean="0"/>
              <a:t>Sunshine, rainfalls, river transport, closeness equator is ideal for palm</a:t>
            </a:r>
          </a:p>
          <a:p>
            <a:pPr lvl="1"/>
            <a:r>
              <a:rPr lang="en-US" dirty="0" smtClean="0"/>
              <a:t>Opening world biodiesel market</a:t>
            </a:r>
          </a:p>
          <a:p>
            <a:pPr lvl="1"/>
            <a:r>
              <a:rPr lang="en-US" dirty="0" smtClean="0"/>
              <a:t>Expect similar land price increase as in Portugal.</a:t>
            </a:r>
          </a:p>
          <a:p>
            <a:pPr lvl="1"/>
            <a:r>
              <a:rPr lang="en-US" dirty="0" smtClean="0"/>
              <a:t>Ole Martin and Kristian shared ownership</a:t>
            </a:r>
          </a:p>
          <a:p>
            <a:r>
              <a:rPr lang="en-US" dirty="0" smtClean="0"/>
              <a:t>Others, Ole Martin</a:t>
            </a:r>
          </a:p>
          <a:p>
            <a:pPr lvl="1"/>
            <a:r>
              <a:rPr lang="en-US" dirty="0" smtClean="0"/>
              <a:t>Retail agriculture products, Norway</a:t>
            </a:r>
          </a:p>
          <a:p>
            <a:pPr lvl="1"/>
            <a:r>
              <a:rPr lang="en-US" dirty="0" smtClean="0"/>
              <a:t>Private ecological cattle farm, Norway</a:t>
            </a:r>
          </a:p>
          <a:p>
            <a:pPr lvl="1"/>
            <a:r>
              <a:rPr lang="en-US" dirty="0" smtClean="0"/>
              <a:t>Greenhouses, Spain</a:t>
            </a:r>
          </a:p>
          <a:p>
            <a:pPr lvl="1"/>
            <a:endParaRPr lang="en-US" dirty="0" smtClean="0"/>
          </a:p>
          <a:p>
            <a:pPr lvl="1"/>
            <a:endParaRPr lang="nb-NO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1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Siem </a:t>
            </a:r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early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mover in Los </a:t>
            </a:r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Llanos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 smtClean="0"/>
              <a:t>Looked</a:t>
            </a:r>
            <a:r>
              <a:rPr lang="nb-NO" dirty="0" smtClean="0"/>
              <a:t> at </a:t>
            </a:r>
            <a:r>
              <a:rPr lang="nb-NO" dirty="0" err="1" smtClean="0"/>
              <a:t>agriculture</a:t>
            </a:r>
            <a:r>
              <a:rPr lang="nb-NO" dirty="0" smtClean="0"/>
              <a:t> in Latin America as part </a:t>
            </a:r>
            <a:r>
              <a:rPr lang="nb-NO" dirty="0" err="1" smtClean="0"/>
              <a:t>of</a:t>
            </a:r>
            <a:r>
              <a:rPr lang="nb-NO" dirty="0" smtClean="0"/>
              <a:t> Norwegian Cruise line turn </a:t>
            </a:r>
            <a:r>
              <a:rPr lang="nb-NO" dirty="0" err="1" smtClean="0"/>
              <a:t>around</a:t>
            </a:r>
            <a:r>
              <a:rPr lang="nb-NO" dirty="0" smtClean="0"/>
              <a:t> </a:t>
            </a:r>
            <a:r>
              <a:rPr lang="nb-NO" dirty="0" err="1" smtClean="0"/>
              <a:t>operation</a:t>
            </a:r>
            <a:r>
              <a:rPr lang="nb-NO" dirty="0" smtClean="0"/>
              <a:t> </a:t>
            </a:r>
            <a:r>
              <a:rPr lang="nb-NO" dirty="0" err="1" smtClean="0"/>
              <a:t>upto</a:t>
            </a:r>
            <a:r>
              <a:rPr lang="nb-NO" dirty="0" smtClean="0"/>
              <a:t> </a:t>
            </a:r>
            <a:r>
              <a:rPr lang="nb-NO" dirty="0" err="1" smtClean="0"/>
              <a:t>year</a:t>
            </a:r>
            <a:r>
              <a:rPr lang="nb-NO" dirty="0" smtClean="0"/>
              <a:t> 2000.</a:t>
            </a:r>
          </a:p>
          <a:p>
            <a:r>
              <a:rPr lang="nb-NO" dirty="0" err="1"/>
              <a:t>H</a:t>
            </a:r>
            <a:r>
              <a:rPr lang="nb-NO" dirty="0" err="1" smtClean="0"/>
              <a:t>arbour</a:t>
            </a:r>
            <a:r>
              <a:rPr lang="nb-NO" dirty="0" smtClean="0"/>
              <a:t> </a:t>
            </a:r>
            <a:r>
              <a:rPr lang="nb-NO" dirty="0" err="1" smtClean="0"/>
              <a:t>access</a:t>
            </a:r>
            <a:r>
              <a:rPr lang="nb-NO" dirty="0" smtClean="0"/>
              <a:t> (NCL) for </a:t>
            </a:r>
            <a:r>
              <a:rPr lang="nb-NO" dirty="0" err="1" smtClean="0"/>
              <a:t>agriculture</a:t>
            </a:r>
            <a:r>
              <a:rPr lang="nb-NO" dirty="0" smtClean="0"/>
              <a:t> support (FRUPOR) </a:t>
            </a:r>
            <a:r>
              <a:rPr lang="nb-NO" dirty="0" err="1" smtClean="0"/>
              <a:t>initiative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Cuban </a:t>
            </a:r>
            <a:r>
              <a:rPr lang="nb-NO" dirty="0" err="1" smtClean="0"/>
              <a:t>authorities</a:t>
            </a:r>
            <a:r>
              <a:rPr lang="nb-NO" dirty="0" smtClean="0"/>
              <a:t> </a:t>
            </a:r>
            <a:r>
              <a:rPr lang="nb-NO" dirty="0" err="1" smtClean="0"/>
              <a:t>failed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started</a:t>
            </a:r>
            <a:r>
              <a:rPr lang="nb-NO" dirty="0" smtClean="0"/>
              <a:t> to </a:t>
            </a:r>
            <a:r>
              <a:rPr lang="nb-NO" dirty="0" err="1" smtClean="0"/>
              <a:t>look</a:t>
            </a:r>
            <a:r>
              <a:rPr lang="nb-NO" dirty="0" smtClean="0"/>
              <a:t> at LA </a:t>
            </a:r>
            <a:r>
              <a:rPr lang="nb-NO" dirty="0" err="1" smtClean="0"/>
              <a:t>agriculture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r>
              <a:rPr lang="nb-NO" dirty="0" smtClean="0"/>
              <a:t> </a:t>
            </a:r>
          </a:p>
          <a:p>
            <a:r>
              <a:rPr lang="nb-NO" dirty="0" smtClean="0"/>
              <a:t>Norwegian </a:t>
            </a:r>
            <a:r>
              <a:rPr lang="nb-NO" dirty="0" err="1" smtClean="0"/>
              <a:t>entrepreneur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El Cimarron </a:t>
            </a:r>
            <a:r>
              <a:rPr lang="nb-NO" dirty="0" err="1" smtClean="0"/>
              <a:t>project</a:t>
            </a:r>
            <a:r>
              <a:rPr lang="nb-NO" dirty="0" smtClean="0"/>
              <a:t> in </a:t>
            </a:r>
            <a:r>
              <a:rPr lang="nb-NO" dirty="0" err="1" smtClean="0"/>
              <a:t>Vichada</a:t>
            </a:r>
            <a:r>
              <a:rPr lang="nb-NO" dirty="0" smtClean="0"/>
              <a:t> </a:t>
            </a:r>
            <a:r>
              <a:rPr lang="nb-NO" dirty="0" err="1" smtClean="0"/>
              <a:t>invited</a:t>
            </a:r>
            <a:r>
              <a:rPr lang="nb-NO" dirty="0" smtClean="0"/>
              <a:t> Siem to </a:t>
            </a:r>
            <a:r>
              <a:rPr lang="nb-NO" dirty="0" err="1" smtClean="0"/>
              <a:t>join</a:t>
            </a:r>
            <a:r>
              <a:rPr lang="nb-NO" dirty="0"/>
              <a:t> </a:t>
            </a:r>
            <a:r>
              <a:rPr lang="nb-NO" dirty="0" smtClean="0"/>
              <a:t>in 2001</a:t>
            </a:r>
          </a:p>
          <a:p>
            <a:r>
              <a:rPr lang="nb-NO" dirty="0" smtClean="0"/>
              <a:t>Siem </a:t>
            </a:r>
            <a:r>
              <a:rPr lang="nb-NO" dirty="0" err="1" smtClean="0"/>
              <a:t>saw</a:t>
            </a:r>
            <a:r>
              <a:rPr lang="nb-NO" dirty="0" smtClean="0"/>
              <a:t>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inexpensive</a:t>
            </a:r>
            <a:r>
              <a:rPr lang="nb-NO" dirty="0" smtClean="0"/>
              <a:t> land, water </a:t>
            </a:r>
            <a:r>
              <a:rPr lang="nb-NO" dirty="0" err="1" smtClean="0"/>
              <a:t>access</a:t>
            </a:r>
            <a:r>
              <a:rPr lang="nb-NO" dirty="0" smtClean="0"/>
              <a:t>, </a:t>
            </a:r>
            <a:r>
              <a:rPr lang="nb-NO" dirty="0" err="1" smtClean="0"/>
              <a:t>sun</a:t>
            </a:r>
            <a:r>
              <a:rPr lang="nb-NO" dirty="0" smtClean="0"/>
              <a:t>/heat and </a:t>
            </a:r>
            <a:r>
              <a:rPr lang="nb-NO" dirty="0" err="1" smtClean="0"/>
              <a:t>possible</a:t>
            </a:r>
            <a:r>
              <a:rPr lang="nb-NO" dirty="0" smtClean="0"/>
              <a:t> </a:t>
            </a:r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marketing</a:t>
            </a:r>
            <a:r>
              <a:rPr lang="nb-NO" dirty="0" smtClean="0"/>
              <a:t> </a:t>
            </a:r>
            <a:r>
              <a:rPr lang="nb-NO" dirty="0" err="1" smtClean="0"/>
              <a:t>through</a:t>
            </a:r>
            <a:r>
              <a:rPr lang="nb-NO" dirty="0" smtClean="0"/>
              <a:t> Rio Orinoco as </a:t>
            </a:r>
            <a:r>
              <a:rPr lang="nb-NO" dirty="0" err="1" smtClean="0"/>
              <a:t>similar</a:t>
            </a:r>
            <a:r>
              <a:rPr lang="nb-NO" dirty="0" smtClean="0"/>
              <a:t> to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experience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Frupor</a:t>
            </a:r>
            <a:r>
              <a:rPr lang="nb-NO" dirty="0" smtClean="0"/>
              <a:t> in Portugal</a:t>
            </a:r>
          </a:p>
          <a:p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entrepreneur</a:t>
            </a:r>
            <a:r>
              <a:rPr lang="nb-NO" dirty="0" smtClean="0"/>
              <a:t> </a:t>
            </a:r>
            <a:r>
              <a:rPr lang="nb-NO" dirty="0" err="1" smtClean="0"/>
              <a:t>failed</a:t>
            </a:r>
            <a:r>
              <a:rPr lang="nb-NO" dirty="0" smtClean="0"/>
              <a:t> 2004, Siem </a:t>
            </a:r>
            <a:r>
              <a:rPr lang="nb-NO" dirty="0" err="1" smtClean="0"/>
              <a:t>restructured</a:t>
            </a:r>
            <a:r>
              <a:rPr lang="nb-NO" dirty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/>
              <a:t>Prestige</a:t>
            </a:r>
            <a:r>
              <a:rPr lang="nb-NO" dirty="0"/>
              <a:t> </a:t>
            </a:r>
            <a:r>
              <a:rPr lang="nb-NO" dirty="0" smtClean="0"/>
              <a:t>Colombia</a:t>
            </a:r>
          </a:p>
          <a:p>
            <a:pPr lvl="1"/>
            <a:r>
              <a:rPr lang="nb-NO" dirty="0" err="1"/>
              <a:t>V</a:t>
            </a:r>
            <a:r>
              <a:rPr lang="nb-NO" dirty="0" err="1" smtClean="0"/>
              <a:t>oluntary</a:t>
            </a:r>
            <a:r>
              <a:rPr lang="nb-NO" dirty="0" smtClean="0"/>
              <a:t> </a:t>
            </a:r>
            <a:r>
              <a:rPr lang="nb-NO" dirty="0" err="1" smtClean="0"/>
              <a:t>renegotion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claimants</a:t>
            </a:r>
            <a:endParaRPr lang="nb-NO" dirty="0" smtClean="0"/>
          </a:p>
          <a:p>
            <a:pPr lvl="1"/>
            <a:r>
              <a:rPr lang="nb-NO" dirty="0"/>
              <a:t>R</a:t>
            </a:r>
            <a:r>
              <a:rPr lang="nb-NO" dirty="0" smtClean="0"/>
              <a:t>e-</a:t>
            </a:r>
            <a:r>
              <a:rPr lang="nb-NO" dirty="0" err="1" smtClean="0"/>
              <a:t>buying</a:t>
            </a:r>
            <a:r>
              <a:rPr lang="nb-NO" dirty="0" smtClean="0"/>
              <a:t> land from colombian </a:t>
            </a:r>
            <a:r>
              <a:rPr lang="nb-NO" dirty="0" err="1" smtClean="0"/>
              <a:t>tax</a:t>
            </a:r>
            <a:r>
              <a:rPr lang="nb-NO" dirty="0" smtClean="0"/>
              <a:t> </a:t>
            </a:r>
            <a:r>
              <a:rPr lang="nb-NO" dirty="0" err="1" smtClean="0"/>
              <a:t>autorities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11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nb-NO" sz="4000" dirty="0" err="1" smtClean="0">
                <a:solidFill>
                  <a:schemeClr val="accent1">
                    <a:lumMod val="75000"/>
                  </a:schemeClr>
                </a:solidFill>
              </a:rPr>
              <a:t>building</a:t>
            </a:r>
            <a:r>
              <a:rPr lang="nb-NO" sz="4000" dirty="0" smtClean="0">
                <a:solidFill>
                  <a:schemeClr val="accent1">
                    <a:lumMod val="75000"/>
                  </a:schemeClr>
                </a:solidFill>
              </a:rPr>
              <a:t> palm/biodiesel </a:t>
            </a:r>
            <a:r>
              <a:rPr lang="nb-NO" sz="4000" dirty="0" err="1" smtClean="0">
                <a:solidFill>
                  <a:schemeClr val="accent1">
                    <a:lumMod val="75000"/>
                  </a:schemeClr>
                </a:solidFill>
              </a:rPr>
              <a:t>operation</a:t>
            </a:r>
            <a:r>
              <a:rPr lang="nb-NO" sz="4000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nb-NO" sz="4000" dirty="0" err="1" smtClean="0">
                <a:solidFill>
                  <a:schemeClr val="accent1">
                    <a:lumMod val="75000"/>
                  </a:schemeClr>
                </a:solidFill>
              </a:rPr>
              <a:t>Vichada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9000 HA </a:t>
            </a:r>
            <a:r>
              <a:rPr lang="nb-NO" dirty="0" err="1" smtClean="0"/>
              <a:t>titled</a:t>
            </a:r>
            <a:r>
              <a:rPr lang="nb-NO" dirty="0" smtClean="0"/>
              <a:t> land and 4000 HA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possession</a:t>
            </a:r>
            <a:r>
              <a:rPr lang="nb-NO" dirty="0" smtClean="0"/>
              <a:t> </a:t>
            </a:r>
            <a:r>
              <a:rPr lang="nb-NO" dirty="0" err="1" smtClean="0"/>
              <a:t>rights</a:t>
            </a:r>
            <a:endParaRPr lang="nb-NO" dirty="0" smtClean="0"/>
          </a:p>
          <a:p>
            <a:r>
              <a:rPr lang="nb-NO" dirty="0" err="1" smtClean="0"/>
              <a:t>Maize</a:t>
            </a:r>
            <a:r>
              <a:rPr lang="nb-NO" dirty="0" smtClean="0"/>
              <a:t>/</a:t>
            </a:r>
            <a:r>
              <a:rPr lang="nb-NO" dirty="0" err="1" smtClean="0"/>
              <a:t>cattle</a:t>
            </a:r>
            <a:r>
              <a:rPr lang="nb-NO" dirty="0" smtClean="0"/>
              <a:t> </a:t>
            </a:r>
            <a:r>
              <a:rPr lang="nb-NO" dirty="0" err="1" smtClean="0"/>
              <a:t>initially</a:t>
            </a:r>
            <a:r>
              <a:rPr lang="nb-NO" dirty="0" smtClean="0"/>
              <a:t>, </a:t>
            </a:r>
            <a:r>
              <a:rPr lang="nb-NO" dirty="0" err="1" smtClean="0"/>
              <a:t>then</a:t>
            </a:r>
            <a:r>
              <a:rPr lang="nb-NO" dirty="0" smtClean="0"/>
              <a:t> planting palm in 2013</a:t>
            </a:r>
          </a:p>
          <a:p>
            <a:r>
              <a:rPr lang="nb-NO" dirty="0" smtClean="0"/>
              <a:t>650 HA pilot </a:t>
            </a:r>
            <a:r>
              <a:rPr lang="nb-NO" dirty="0" err="1" smtClean="0"/>
              <a:t>harvest</a:t>
            </a:r>
            <a:r>
              <a:rPr lang="nb-NO" dirty="0" smtClean="0"/>
              <a:t> </a:t>
            </a:r>
            <a:r>
              <a:rPr lang="nb-NO" dirty="0" err="1" smtClean="0"/>
              <a:t>extraction</a:t>
            </a:r>
            <a:r>
              <a:rPr lang="nb-NO" dirty="0" smtClean="0"/>
              <a:t> </a:t>
            </a:r>
            <a:r>
              <a:rPr lang="nb-NO" dirty="0" err="1" smtClean="0"/>
              <a:t>mill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2000HA/</a:t>
            </a:r>
            <a:r>
              <a:rPr lang="nb-NO" dirty="0" err="1" smtClean="0"/>
              <a:t>year</a:t>
            </a:r>
            <a:r>
              <a:rPr lang="nb-NO" dirty="0" smtClean="0"/>
              <a:t> </a:t>
            </a:r>
            <a:r>
              <a:rPr lang="nb-NO" dirty="0" err="1" smtClean="0"/>
              <a:t>capacity</a:t>
            </a:r>
            <a:r>
              <a:rPr lang="nb-NO" dirty="0" smtClean="0"/>
              <a:t> 2017</a:t>
            </a:r>
          </a:p>
          <a:p>
            <a:r>
              <a:rPr lang="nb-NO" dirty="0" smtClean="0"/>
              <a:t>16 million </a:t>
            </a:r>
            <a:r>
              <a:rPr lang="nb-NO" dirty="0" err="1" smtClean="0"/>
              <a:t>usd</a:t>
            </a:r>
            <a:r>
              <a:rPr lang="nb-NO" dirty="0" smtClean="0"/>
              <a:t> total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investments</a:t>
            </a:r>
            <a:r>
              <a:rPr lang="nb-NO" dirty="0" smtClean="0"/>
              <a:t>,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company</a:t>
            </a:r>
            <a:r>
              <a:rPr lang="nb-NO" dirty="0" smtClean="0"/>
              <a:t> </a:t>
            </a:r>
            <a:r>
              <a:rPr lang="nb-NO" dirty="0" err="1" smtClean="0"/>
              <a:t>debt</a:t>
            </a:r>
            <a:endParaRPr lang="nb-NO" dirty="0" smtClean="0"/>
          </a:p>
          <a:p>
            <a:pPr lvl="1"/>
            <a:r>
              <a:rPr lang="nb-NO" dirty="0" err="1" smtClean="0"/>
              <a:t>Extraction</a:t>
            </a:r>
            <a:r>
              <a:rPr lang="nb-NO" dirty="0" smtClean="0"/>
              <a:t> </a:t>
            </a:r>
            <a:r>
              <a:rPr lang="nb-NO" dirty="0" err="1" smtClean="0"/>
              <a:t>mill</a:t>
            </a:r>
            <a:r>
              <a:rPr lang="nb-NO" dirty="0" smtClean="0"/>
              <a:t> 5 million USD</a:t>
            </a:r>
          </a:p>
          <a:p>
            <a:pPr lvl="1"/>
            <a:r>
              <a:rPr lang="nb-NO" dirty="0" err="1" smtClean="0"/>
              <a:t>Plantation</a:t>
            </a:r>
            <a:r>
              <a:rPr lang="nb-NO" dirty="0" smtClean="0"/>
              <a:t> 6 million USD</a:t>
            </a:r>
          </a:p>
          <a:p>
            <a:pPr lvl="1"/>
            <a:r>
              <a:rPr lang="nb-NO" dirty="0" smtClean="0"/>
              <a:t>Land, </a:t>
            </a:r>
            <a:r>
              <a:rPr lang="nb-NO" dirty="0" err="1" smtClean="0"/>
              <a:t>roads</a:t>
            </a:r>
            <a:r>
              <a:rPr lang="nb-NO" dirty="0" smtClean="0"/>
              <a:t>, houses, </a:t>
            </a:r>
            <a:r>
              <a:rPr lang="nb-NO" dirty="0" err="1" smtClean="0"/>
              <a:t>infrastructure</a:t>
            </a:r>
            <a:r>
              <a:rPr lang="nb-NO" dirty="0" smtClean="0"/>
              <a:t>, 5 million USD</a:t>
            </a:r>
          </a:p>
          <a:p>
            <a:r>
              <a:rPr lang="nb-NO" dirty="0" err="1" smtClean="0"/>
              <a:t>BanColombia</a:t>
            </a:r>
            <a:r>
              <a:rPr lang="nb-NO" dirty="0" smtClean="0"/>
              <a:t> </a:t>
            </a:r>
            <a:r>
              <a:rPr lang="nb-NO" dirty="0" err="1" smtClean="0"/>
              <a:t>supply</a:t>
            </a:r>
            <a:r>
              <a:rPr lang="nb-NO" dirty="0" smtClean="0"/>
              <a:t> </a:t>
            </a:r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capital</a:t>
            </a:r>
            <a:endParaRPr lang="nb-NO" dirty="0" smtClean="0"/>
          </a:p>
          <a:p>
            <a:pPr lvl="1"/>
            <a:r>
              <a:rPr lang="nb-NO" dirty="0" smtClean="0"/>
              <a:t>Sales </a:t>
            </a:r>
            <a:r>
              <a:rPr lang="nb-NO" dirty="0" err="1" smtClean="0"/>
              <a:t>income</a:t>
            </a:r>
            <a:r>
              <a:rPr lang="nb-NO" dirty="0" smtClean="0"/>
              <a:t> from </a:t>
            </a:r>
            <a:r>
              <a:rPr lang="nb-NO" dirty="0" err="1" smtClean="0"/>
              <a:t>harvest</a:t>
            </a:r>
            <a:r>
              <a:rPr lang="nb-NO" dirty="0" smtClean="0"/>
              <a:t> </a:t>
            </a:r>
            <a:r>
              <a:rPr lang="nb-NO" dirty="0" err="1" smtClean="0"/>
              <a:t>induce</a:t>
            </a:r>
            <a:r>
              <a:rPr lang="nb-NO" dirty="0" smtClean="0"/>
              <a:t> </a:t>
            </a:r>
            <a:r>
              <a:rPr lang="nb-NO" dirty="0" err="1" smtClean="0"/>
              <a:t>surplus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account</a:t>
            </a: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6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Invite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partners to </a:t>
            </a:r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Prestige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Colombia SAS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2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1400 ha, economy-of-scale using existing extraction mill capacity</a:t>
            </a:r>
          </a:p>
          <a:p>
            <a:r>
              <a:rPr lang="en-US" dirty="0" smtClean="0"/>
              <a:t>7000 ha, economy-of-scale on infrastructure for all titled </a:t>
            </a:r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Total land is 9000 ha with titled and 4000 ha possession rights</a:t>
            </a:r>
            <a:endParaRPr lang="en-US" dirty="0" smtClean="0"/>
          </a:p>
          <a:p>
            <a:r>
              <a:rPr lang="en-US" dirty="0" smtClean="0"/>
              <a:t>Shares and influence according to investment</a:t>
            </a:r>
          </a:p>
          <a:p>
            <a:pPr lvl="1"/>
            <a:r>
              <a:rPr lang="en-US" dirty="0" err="1" smtClean="0"/>
              <a:t>Upto</a:t>
            </a:r>
            <a:r>
              <a:rPr lang="en-US" dirty="0" smtClean="0"/>
              <a:t> 1 million USD for give 1:1 for contribution in USD as «early-bird </a:t>
            </a:r>
            <a:r>
              <a:rPr lang="en-US" dirty="0" err="1" smtClean="0"/>
              <a:t>sweetner</a:t>
            </a:r>
            <a:r>
              <a:rPr lang="en-US" dirty="0" smtClean="0"/>
              <a:t>»</a:t>
            </a:r>
          </a:p>
          <a:p>
            <a:pPr lvl="2"/>
            <a:r>
              <a:rPr lang="en-US" dirty="0" smtClean="0"/>
              <a:t>No «sweat» money for owners, never paid dividends/salaries</a:t>
            </a:r>
          </a:p>
          <a:p>
            <a:pPr lvl="2"/>
            <a:r>
              <a:rPr lang="en-US" dirty="0" smtClean="0"/>
              <a:t>No inflation adjustment since 2004</a:t>
            </a:r>
          </a:p>
          <a:p>
            <a:pPr lvl="2"/>
            <a:r>
              <a:rPr lang="en-US" dirty="0" smtClean="0"/>
              <a:t>Land bought at 27 USD/HA in 2004, today estimated value 550 USD/HA, will increase more as investment increases</a:t>
            </a:r>
          </a:p>
          <a:p>
            <a:pPr lvl="2"/>
            <a:r>
              <a:rPr lang="en-US" dirty="0" smtClean="0"/>
              <a:t>No value for organization achievements</a:t>
            </a:r>
          </a:p>
          <a:p>
            <a:pPr lvl="1"/>
            <a:r>
              <a:rPr lang="en-US" dirty="0" smtClean="0"/>
              <a:t>Above 1 million USD to be discussed</a:t>
            </a:r>
          </a:p>
          <a:p>
            <a:pPr lvl="2"/>
            <a:r>
              <a:rPr lang="en-US" dirty="0" smtClean="0"/>
              <a:t>In calculating </a:t>
            </a:r>
            <a:r>
              <a:rPr lang="en-US" dirty="0" err="1" smtClean="0"/>
              <a:t>RoR</a:t>
            </a:r>
            <a:r>
              <a:rPr lang="en-US" dirty="0" smtClean="0"/>
              <a:t> process, include externality of increasing land prices on all land available through demonstrating that profitable farming is possible in Vichada</a:t>
            </a:r>
          </a:p>
          <a:p>
            <a:r>
              <a:rPr lang="en-US" dirty="0" smtClean="0"/>
              <a:t>Existing management team well experienced in Colombian palm oil</a:t>
            </a:r>
          </a:p>
          <a:p>
            <a:r>
              <a:rPr lang="en-US" dirty="0" smtClean="0"/>
              <a:t>Long term supply agreement to ST1 with price markup for GHG capture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2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Invite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collaborators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supply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ST1 </a:t>
            </a:r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Letter of intent St1 – C2Biotrade for supply of 250.000 MT/year CPO for sustainable </a:t>
            </a:r>
          </a:p>
          <a:p>
            <a:pPr lvl="1"/>
            <a:r>
              <a:rPr lang="en-US" dirty="0" smtClean="0"/>
              <a:t>Shared ownership </a:t>
            </a:r>
            <a:r>
              <a:rPr lang="en-US" dirty="0" err="1" smtClean="0"/>
              <a:t>ResGrow</a:t>
            </a:r>
            <a:r>
              <a:rPr lang="en-US" dirty="0" smtClean="0"/>
              <a:t> and Prestige Group; </a:t>
            </a:r>
            <a:r>
              <a:rPr lang="en-US" dirty="0" err="1" smtClean="0"/>
              <a:t>ResGrow</a:t>
            </a:r>
            <a:r>
              <a:rPr lang="en-US" dirty="0" smtClean="0"/>
              <a:t> owned by Henrik Wiig (</a:t>
            </a:r>
            <a:r>
              <a:rPr lang="en-US" dirty="0"/>
              <a:t>P</a:t>
            </a:r>
            <a:r>
              <a:rPr lang="en-US" dirty="0" smtClean="0"/>
              <a:t>hD), academic turned businessman with experience since in Colombia since 1981.</a:t>
            </a:r>
          </a:p>
          <a:p>
            <a:pPr lvl="1"/>
            <a:r>
              <a:rPr lang="en-US" dirty="0" smtClean="0"/>
              <a:t>Sign </a:t>
            </a:r>
            <a:r>
              <a:rPr lang="en-US" dirty="0" smtClean="0"/>
              <a:t>purchase </a:t>
            </a:r>
            <a:r>
              <a:rPr lang="en-US" dirty="0" smtClean="0"/>
              <a:t>agreements with producers in Colombia, e.g. Prestige</a:t>
            </a:r>
            <a:endParaRPr lang="en-US" dirty="0" smtClean="0"/>
          </a:p>
          <a:p>
            <a:r>
              <a:rPr lang="en-US" dirty="0" smtClean="0"/>
              <a:t>Invite existing </a:t>
            </a:r>
            <a:r>
              <a:rPr lang="en-US" dirty="0" smtClean="0"/>
              <a:t>land owners or provide/sell land </a:t>
            </a:r>
            <a:r>
              <a:rPr lang="en-US" dirty="0" smtClean="0"/>
              <a:t>to new </a:t>
            </a:r>
            <a:r>
              <a:rPr lang="en-US" dirty="0" smtClean="0"/>
              <a:t>entrants</a:t>
            </a:r>
          </a:p>
          <a:p>
            <a:pPr lvl="1"/>
            <a:r>
              <a:rPr lang="en-US" dirty="0" smtClean="0"/>
              <a:t>Optimal to distribute on different geographical areas to spread risk</a:t>
            </a:r>
          </a:p>
          <a:p>
            <a:r>
              <a:rPr lang="en-US" dirty="0" smtClean="0"/>
              <a:t>Provide large scale financing from multilateral/fond/banks</a:t>
            </a:r>
          </a:p>
          <a:p>
            <a:r>
              <a:rPr lang="en-US" dirty="0" smtClean="0"/>
              <a:t>“Blue-copy” and economy of scale in expert/consultant setup to facilitate establishment</a:t>
            </a:r>
          </a:p>
          <a:p>
            <a:r>
              <a:rPr lang="en-US" dirty="0" smtClean="0"/>
              <a:t>Provide government </a:t>
            </a:r>
            <a:r>
              <a:rPr lang="en-US" dirty="0" smtClean="0"/>
              <a:t>support for ex-ante agreed large scale initiative</a:t>
            </a:r>
          </a:p>
          <a:p>
            <a:pPr lvl="1"/>
            <a:r>
              <a:rPr lang="en-US" dirty="0" smtClean="0"/>
              <a:t>Permissions without red-tape and corruption </a:t>
            </a:r>
          </a:p>
          <a:p>
            <a:pPr lvl="1"/>
            <a:r>
              <a:rPr lang="en-US" dirty="0" smtClean="0"/>
              <a:t>International development assistance, active state planning and infrastructure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18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966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Invitation to join sustainable Colombian CPO with agreed export to biodiesel producer in Nordic countries</vt:lpstr>
      <vt:lpstr>PowerPoint Presentation</vt:lpstr>
      <vt:lpstr>Siem – experienced industralists and investors</vt:lpstr>
      <vt:lpstr>Siem Industries group</vt:lpstr>
      <vt:lpstr>Agrobusiness – Innovative early movers</vt:lpstr>
      <vt:lpstr>Siem early mover in Los Llanos…</vt:lpstr>
      <vt:lpstr>…building palm/biodiesel operation in Vichada</vt:lpstr>
      <vt:lpstr>Invite partners to Prestige Colombia SAS</vt:lpstr>
      <vt:lpstr>Invite collaborators to supply ST1 demand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Invitation to join sustainable colombian palm oil for biodiesel for export to nordic countries</dc:title>
  <dc:creator>Henrik Wiig</dc:creator>
  <cp:lastModifiedBy>Henrik Wiig</cp:lastModifiedBy>
  <cp:revision>2</cp:revision>
  <dcterms:created xsi:type="dcterms:W3CDTF">2018-01-04T14:34:47Z</dcterms:created>
  <dcterms:modified xsi:type="dcterms:W3CDTF">2018-01-04T14:41:07Z</dcterms:modified>
</cp:coreProperties>
</file>