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91" r:id="rId3"/>
    <p:sldId id="274" r:id="rId4"/>
    <p:sldId id="273" r:id="rId5"/>
    <p:sldId id="275" r:id="rId6"/>
    <p:sldId id="276" r:id="rId7"/>
    <p:sldId id="277" r:id="rId8"/>
    <p:sldId id="278" r:id="rId9"/>
    <p:sldId id="279" r:id="rId10"/>
    <p:sldId id="281" r:id="rId11"/>
    <p:sldId id="271" r:id="rId12"/>
    <p:sldId id="294" r:id="rId13"/>
    <p:sldId id="282" r:id="rId14"/>
    <p:sldId id="260" r:id="rId15"/>
    <p:sldId id="265" r:id="rId16"/>
    <p:sldId id="268" r:id="rId17"/>
    <p:sldId id="285" r:id="rId18"/>
    <p:sldId id="286" r:id="rId19"/>
    <p:sldId id="272" r:id="rId20"/>
    <p:sldId id="293" r:id="rId21"/>
    <p:sldId id="292" r:id="rId22"/>
    <p:sldId id="287" r:id="rId23"/>
    <p:sldId id="288" r:id="rId24"/>
    <p:sldId id="289" r:id="rId2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CC32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B3CCB2-B291-4C2E-BAA3-472620CEA930}" type="datetimeFigureOut">
              <a:rPr lang="nb-NO" smtClean="0"/>
              <a:t>04.01.2018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59166-1149-4677-BDEB-FD6EBC21B4D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7614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7FB1-9C91-4E3E-BE1E-620A061B3004}" type="datetimeFigureOut">
              <a:rPr lang="nb-NO" smtClean="0"/>
              <a:t>04.01.2018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A59B2-7765-4B1D-9A8B-541FA6BCE93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4591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7FB1-9C91-4E3E-BE1E-620A061B3004}" type="datetimeFigureOut">
              <a:rPr lang="nb-NO" smtClean="0"/>
              <a:t>04.01.2018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A59B2-7765-4B1D-9A8B-541FA6BCE93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3040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7FB1-9C91-4E3E-BE1E-620A061B3004}" type="datetimeFigureOut">
              <a:rPr lang="nb-NO" smtClean="0"/>
              <a:t>04.01.2018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A59B2-7765-4B1D-9A8B-541FA6BCE93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3754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7FB1-9C91-4E3E-BE1E-620A061B3004}" type="datetimeFigureOut">
              <a:rPr lang="nb-NO" smtClean="0"/>
              <a:t>04.01.2018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A59B2-7765-4B1D-9A8B-541FA6BCE93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8324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7FB1-9C91-4E3E-BE1E-620A061B3004}" type="datetimeFigureOut">
              <a:rPr lang="nb-NO" smtClean="0"/>
              <a:t>04.01.2018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A59B2-7765-4B1D-9A8B-541FA6BCE93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7613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7FB1-9C91-4E3E-BE1E-620A061B3004}" type="datetimeFigureOut">
              <a:rPr lang="nb-NO" smtClean="0"/>
              <a:t>04.01.2018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A59B2-7765-4B1D-9A8B-541FA6BCE93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0258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7FB1-9C91-4E3E-BE1E-620A061B3004}" type="datetimeFigureOut">
              <a:rPr lang="nb-NO" smtClean="0"/>
              <a:t>04.01.2018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A59B2-7765-4B1D-9A8B-541FA6BCE93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7177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7FB1-9C91-4E3E-BE1E-620A061B3004}" type="datetimeFigureOut">
              <a:rPr lang="nb-NO" smtClean="0"/>
              <a:t>04.01.2018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A59B2-7765-4B1D-9A8B-541FA6BCE93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3860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7FB1-9C91-4E3E-BE1E-620A061B3004}" type="datetimeFigureOut">
              <a:rPr lang="nb-NO" smtClean="0"/>
              <a:t>04.01.2018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A59B2-7765-4B1D-9A8B-541FA6BCE93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4656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7FB1-9C91-4E3E-BE1E-620A061B3004}" type="datetimeFigureOut">
              <a:rPr lang="nb-NO" smtClean="0"/>
              <a:t>04.01.2018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A59B2-7765-4B1D-9A8B-541FA6BCE93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1230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7FB1-9C91-4E3E-BE1E-620A061B3004}" type="datetimeFigureOut">
              <a:rPr lang="nb-NO" smtClean="0"/>
              <a:t>04.01.2018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A59B2-7765-4B1D-9A8B-541FA6BCE93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9587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77FB1-9C91-4E3E-BE1E-620A061B3004}" type="datetimeFigureOut">
              <a:rPr lang="nb-NO" smtClean="0"/>
              <a:t>04.01.2018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A59B2-7765-4B1D-9A8B-541FA6BCE93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313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sgrow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4618" y="664235"/>
            <a:ext cx="11119449" cy="2544792"/>
          </a:xfrm>
        </p:spPr>
        <p:txBody>
          <a:bodyPr>
            <a:normAutofit fontScale="90000"/>
          </a:bodyPr>
          <a:lstStyle/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US" sz="3100" b="1" i="1" dirty="0">
                <a:solidFill>
                  <a:schemeClr val="accent1">
                    <a:lumMod val="75000"/>
                  </a:schemeClr>
                </a:solidFill>
              </a:rPr>
              <a:t>Sustainable biodiesel- </a:t>
            </a:r>
            <a:r>
              <a:rPr lang="en-US" sz="3100" b="1" i="1" dirty="0" err="1">
                <a:solidFill>
                  <a:schemeClr val="accent1">
                    <a:lumMod val="75000"/>
                  </a:schemeClr>
                </a:solidFill>
              </a:rPr>
              <a:t>carbón</a:t>
            </a:r>
            <a:r>
              <a:rPr lang="en-US" sz="3100" b="1" i="1" dirty="0">
                <a:solidFill>
                  <a:schemeClr val="accent1">
                    <a:lumMod val="75000"/>
                  </a:schemeClr>
                </a:solidFill>
              </a:rPr>
              <a:t> sequestration – rural development – peace</a:t>
            </a:r>
            <a:br>
              <a:rPr lang="en-US" sz="31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000" i="1" dirty="0"/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en-US" sz="3600" b="1" dirty="0">
                <a:solidFill>
                  <a:schemeClr val="accent1"/>
                </a:solidFill>
              </a:rPr>
              <a:t>ST1 – C2Biotrade signed </a:t>
            </a:r>
            <a:r>
              <a:rPr lang="en-US" sz="3600" b="1" dirty="0" smtClean="0">
                <a:solidFill>
                  <a:schemeClr val="accent1"/>
                </a:solidFill>
              </a:rPr>
              <a:t>letter of intent</a:t>
            </a:r>
            <a:r>
              <a:rPr lang="en-US" sz="3600" b="1" dirty="0">
                <a:solidFill>
                  <a:schemeClr val="accent1"/>
                </a:solidFill>
              </a:rPr>
              <a:t/>
            </a:r>
            <a:br>
              <a:rPr lang="en-US" sz="3600" b="1" dirty="0">
                <a:solidFill>
                  <a:schemeClr val="accent1"/>
                </a:solidFill>
              </a:rPr>
            </a:br>
            <a:r>
              <a:rPr lang="en-US" sz="3600" b="1" dirty="0">
                <a:solidFill>
                  <a:schemeClr val="accent1"/>
                </a:solidFill>
              </a:rPr>
              <a:t/>
            </a:r>
            <a:br>
              <a:rPr lang="en-US" sz="3600" b="1" dirty="0">
                <a:solidFill>
                  <a:schemeClr val="accent1"/>
                </a:solidFill>
              </a:rPr>
            </a:br>
            <a:r>
              <a:rPr lang="en-US" sz="5300" b="1" dirty="0">
                <a:solidFill>
                  <a:schemeClr val="accent1"/>
                </a:solidFill>
              </a:rPr>
              <a:t>250.000 t/year Colombian </a:t>
            </a:r>
            <a:r>
              <a:rPr lang="en-US" sz="5300" b="1" dirty="0" smtClean="0">
                <a:solidFill>
                  <a:schemeClr val="accent1"/>
                </a:solidFill>
              </a:rPr>
              <a:t/>
            </a:r>
            <a:br>
              <a:rPr lang="en-US" sz="5300" b="1" dirty="0" smtClean="0">
                <a:solidFill>
                  <a:schemeClr val="accent1"/>
                </a:solidFill>
              </a:rPr>
            </a:br>
            <a:r>
              <a:rPr lang="en-US" sz="5300" b="1" dirty="0" smtClean="0">
                <a:solidFill>
                  <a:schemeClr val="accent1"/>
                </a:solidFill>
              </a:rPr>
              <a:t>palm </a:t>
            </a:r>
            <a:r>
              <a:rPr lang="en-US" sz="5300" b="1" dirty="0">
                <a:solidFill>
                  <a:schemeClr val="accent1"/>
                </a:solidFill>
              </a:rPr>
              <a:t>oil for sustainable biodiesel</a:t>
            </a:r>
            <a:br>
              <a:rPr lang="en-US" sz="5300" b="1" dirty="0">
                <a:solidFill>
                  <a:schemeClr val="accent1"/>
                </a:solidFill>
              </a:rPr>
            </a:br>
            <a:endParaRPr lang="en-US" sz="4400" i="1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4618" y="3565092"/>
            <a:ext cx="10589926" cy="2272289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Henrik Wiig, CEO in C2Biotrade </a:t>
            </a:r>
            <a:r>
              <a:rPr lang="en-US" sz="2400" dirty="0" smtClean="0"/>
              <a:t>SCI</a:t>
            </a:r>
            <a:r>
              <a:rPr lang="en-US" sz="2400" dirty="0" smtClean="0"/>
              <a:t> </a:t>
            </a:r>
            <a:endParaRPr lang="en-US" sz="2400" dirty="0" smtClean="0"/>
          </a:p>
          <a:p>
            <a:pPr lvl="1"/>
            <a:r>
              <a:rPr lang="en-US" sz="2400" dirty="0"/>
              <a:t>4</a:t>
            </a:r>
            <a:r>
              <a:rPr lang="en-US" sz="2400" dirty="0" smtClean="0"/>
              <a:t>. January 2018</a:t>
            </a:r>
            <a:r>
              <a:rPr lang="en-US" dirty="0" smtClean="0"/>
              <a:t>,</a:t>
            </a:r>
            <a:endParaRPr lang="en-US" dirty="0"/>
          </a:p>
          <a:p>
            <a:endParaRPr lang="en-US" dirty="0"/>
          </a:p>
          <a:p>
            <a:r>
              <a:rPr lang="en-US" sz="2000" dirty="0"/>
              <a:t>Reports and presentations in full text in </a:t>
            </a:r>
            <a:r>
              <a:rPr lang="en-US" sz="2000" dirty="0">
                <a:hlinkClick r:id="rId2"/>
              </a:rPr>
              <a:t>www.resgrow.com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110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8800" y="-1714500"/>
            <a:ext cx="17556480" cy="9875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641" y="2326640"/>
            <a:ext cx="31800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 indent="-2520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“CO2 aware energy</a:t>
            </a:r>
            <a:r>
              <a:rPr lang="en-US" sz="2800" dirty="0" smtClean="0">
                <a:solidFill>
                  <a:srgbClr val="0070C0"/>
                </a:solidFill>
              </a:rPr>
              <a:t>” slogan</a:t>
            </a:r>
            <a:endParaRPr lang="en-US" sz="2800" dirty="0">
              <a:solidFill>
                <a:srgbClr val="0070C0"/>
              </a:solidFill>
            </a:endParaRP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R</a:t>
            </a:r>
            <a:r>
              <a:rPr lang="en-US" sz="2800" dirty="0" smtClean="0">
                <a:solidFill>
                  <a:srgbClr val="0070C0"/>
                </a:solidFill>
              </a:rPr>
              <a:t>eason will prevail in the long run politics</a:t>
            </a:r>
            <a:endParaRPr lang="en-US" sz="2800" dirty="0">
              <a:solidFill>
                <a:srgbClr val="0070C0"/>
              </a:solidFill>
            </a:endParaRP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HVO new refinery 200.000 </a:t>
            </a:r>
            <a:r>
              <a:rPr lang="en-US" sz="2800" dirty="0" smtClean="0">
                <a:solidFill>
                  <a:srgbClr val="0070C0"/>
                </a:solidFill>
              </a:rPr>
              <a:t>t/year </a:t>
            </a:r>
            <a:r>
              <a:rPr lang="en-US" sz="2800" dirty="0">
                <a:solidFill>
                  <a:srgbClr val="0070C0"/>
                </a:solidFill>
              </a:rPr>
              <a:t>in Gothenburg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6.5 billion USD total sales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040" y="-135128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9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Long term, 250.000 tons/year CPO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1235"/>
            <a:ext cx="10515600" cy="524388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ST1- C</a:t>
            </a:r>
            <a:r>
              <a:rPr lang="en-US" baseline="30000" dirty="0"/>
              <a:t>2 </a:t>
            </a:r>
            <a:r>
              <a:rPr lang="en-US" dirty="0" err="1"/>
              <a:t>Biotrade</a:t>
            </a:r>
            <a:r>
              <a:rPr lang="en-US" dirty="0"/>
              <a:t> letter of intention of long-term sales</a:t>
            </a:r>
          </a:p>
          <a:p>
            <a:pPr lvl="1"/>
            <a:r>
              <a:rPr lang="en-US" dirty="0"/>
              <a:t>Signed 24th November 2017</a:t>
            </a:r>
          </a:p>
          <a:p>
            <a:pPr lvl="1"/>
            <a:r>
              <a:rPr lang="en-US" dirty="0"/>
              <a:t>St1: Mika </a:t>
            </a:r>
            <a:r>
              <a:rPr lang="en-US" dirty="0" err="1"/>
              <a:t>Anttonen</a:t>
            </a:r>
            <a:r>
              <a:rPr lang="en-US" dirty="0"/>
              <a:t>, Finnish «</a:t>
            </a:r>
            <a:r>
              <a:rPr lang="en-US" dirty="0" err="1"/>
              <a:t>selfmade</a:t>
            </a:r>
            <a:r>
              <a:rPr lang="en-US" dirty="0"/>
              <a:t> billionaire», freedom to act fast</a:t>
            </a:r>
          </a:p>
          <a:p>
            <a:pPr lvl="1"/>
            <a:r>
              <a:rPr lang="en-US" dirty="0"/>
              <a:t>C</a:t>
            </a:r>
            <a:r>
              <a:rPr lang="en-US" baseline="30000" dirty="0"/>
              <a:t>2</a:t>
            </a:r>
            <a:r>
              <a:rPr lang="en-US" dirty="0"/>
              <a:t>Biotrade, 50% Prestige Colombia SAS and 50% </a:t>
            </a:r>
            <a:r>
              <a:rPr lang="en-US" dirty="0" err="1"/>
              <a:t>Resgrow</a:t>
            </a:r>
            <a:r>
              <a:rPr lang="en-US" dirty="0"/>
              <a:t> AS (Henrik Wiig) </a:t>
            </a:r>
          </a:p>
          <a:p>
            <a:r>
              <a:rPr lang="en-US" dirty="0" smtClean="0"/>
              <a:t>C</a:t>
            </a:r>
            <a:r>
              <a:rPr lang="en-US" baseline="30000" dirty="0" smtClean="0"/>
              <a:t>2</a:t>
            </a:r>
            <a:r>
              <a:rPr lang="en-US" dirty="0" smtClean="0"/>
              <a:t>Biotrade will sign letter of intent - </a:t>
            </a:r>
            <a:r>
              <a:rPr lang="en-US" dirty="0"/>
              <a:t>To produce letter of intention we invite </a:t>
            </a:r>
            <a:r>
              <a:rPr lang="en-US" dirty="0" err="1"/>
              <a:t>Riopaila</a:t>
            </a:r>
            <a:r>
              <a:rPr lang="en-US" dirty="0"/>
              <a:t>!</a:t>
            </a:r>
          </a:p>
          <a:p>
            <a:r>
              <a:rPr lang="en-US" dirty="0"/>
              <a:t>60.000 ha new plantations</a:t>
            </a:r>
          </a:p>
          <a:p>
            <a:r>
              <a:rPr lang="en-US" dirty="0"/>
              <a:t>About 770 </a:t>
            </a:r>
            <a:r>
              <a:rPr lang="en-US" dirty="0" err="1"/>
              <a:t>millon</a:t>
            </a:r>
            <a:r>
              <a:rPr lang="en-US" dirty="0"/>
              <a:t> USD investments in Colombia </a:t>
            </a:r>
          </a:p>
          <a:p>
            <a:r>
              <a:rPr lang="en-US" dirty="0"/>
              <a:t>162 </a:t>
            </a:r>
            <a:r>
              <a:rPr lang="en-US" dirty="0" err="1"/>
              <a:t>millon</a:t>
            </a:r>
            <a:r>
              <a:rPr lang="en-US" dirty="0"/>
              <a:t> USD </a:t>
            </a:r>
            <a:r>
              <a:rPr lang="en-US" dirty="0" err="1"/>
              <a:t>anual</a:t>
            </a:r>
            <a:r>
              <a:rPr lang="en-US" dirty="0"/>
              <a:t> sales of CPO if 650 USD/h</a:t>
            </a:r>
          </a:p>
          <a:p>
            <a:r>
              <a:rPr lang="en-US" dirty="0"/>
              <a:t>Higher price with mark-up of high level of sustainability</a:t>
            </a:r>
          </a:p>
          <a:p>
            <a:pPr lvl="1"/>
            <a:r>
              <a:rPr lang="en-US" dirty="0"/>
              <a:t>CPO and certificate is commodity with spot price in Rotterdam</a:t>
            </a:r>
          </a:p>
          <a:p>
            <a:pPr lvl="1"/>
            <a:r>
              <a:rPr lang="en-US" dirty="0"/>
              <a:t>134% reduction of green house gas emissions deserves a special </a:t>
            </a:r>
            <a:r>
              <a:rPr lang="en-US" dirty="0" smtClean="0"/>
              <a:t>contract</a:t>
            </a:r>
          </a:p>
          <a:p>
            <a:r>
              <a:rPr lang="en-US" dirty="0" smtClean="0"/>
              <a:t>Share sustainability markup</a:t>
            </a:r>
            <a:endParaRPr lang="en-US" dirty="0">
              <a:highlight>
                <a:srgbClr val="FFFF00"/>
              </a:highlight>
            </a:endParaRPr>
          </a:p>
          <a:p>
            <a:pPr lvl="1"/>
            <a:r>
              <a:rPr lang="en-US" dirty="0"/>
              <a:t>Employees, producers, state, C</a:t>
            </a:r>
            <a:r>
              <a:rPr lang="en-US" baseline="30000" dirty="0"/>
              <a:t>2</a:t>
            </a:r>
            <a:r>
              <a:rPr lang="en-US" dirty="0"/>
              <a:t>Biotrade and St1</a:t>
            </a:r>
          </a:p>
          <a:p>
            <a:pPr lvl="1"/>
            <a:r>
              <a:rPr lang="en-US" dirty="0"/>
              <a:t>Consent industry today pays 15-190 USD/</a:t>
            </a:r>
            <a:r>
              <a:rPr lang="en-US" dirty="0" err="1"/>
              <a:t>mt</a:t>
            </a:r>
            <a:r>
              <a:rPr lang="en-US" dirty="0"/>
              <a:t> more (</a:t>
            </a:r>
            <a:r>
              <a:rPr lang="en-US" dirty="0" err="1"/>
              <a:t>Daboon</a:t>
            </a:r>
            <a:r>
              <a:rPr lang="en-US" dirty="0"/>
              <a:t>, Brazil) </a:t>
            </a:r>
          </a:p>
          <a:p>
            <a:r>
              <a:rPr lang="en-US" dirty="0"/>
              <a:t>EU Directive of Renewable Energy II in process</a:t>
            </a:r>
          </a:p>
          <a:p>
            <a:pPr lvl="1"/>
            <a:r>
              <a:rPr lang="en-US" dirty="0"/>
              <a:t>We </a:t>
            </a:r>
            <a:r>
              <a:rPr lang="en-US" dirty="0" smtClean="0"/>
              <a:t>expect palm as feedstock and minimum 7% conventional </a:t>
            </a:r>
            <a:r>
              <a:rPr lang="en-US" dirty="0"/>
              <a:t>biofuel will be accepted </a:t>
            </a:r>
          </a:p>
        </p:txBody>
      </p:sp>
    </p:spTree>
    <p:extLst>
      <p:ext uri="{BB962C8B-B14F-4D97-AF65-F5344CB8AC3E}">
        <p14:creationId xmlns:p14="http://schemas.microsoft.com/office/powerpoint/2010/main" val="2766110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Short term, St1 buy PME and CPO now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1034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St1 willing to buy PME and CPO now to show goodwill</a:t>
            </a:r>
          </a:p>
          <a:p>
            <a:r>
              <a:rPr lang="en-US" dirty="0"/>
              <a:t>Requires RSPO and ISCC</a:t>
            </a:r>
          </a:p>
          <a:p>
            <a:pPr lvl="1"/>
            <a:r>
              <a:rPr lang="en-US" dirty="0"/>
              <a:t>C</a:t>
            </a:r>
            <a:r>
              <a:rPr lang="en-US" baseline="30000" dirty="0"/>
              <a:t>2</a:t>
            </a:r>
            <a:r>
              <a:rPr lang="en-US" dirty="0"/>
              <a:t>Biotrade can assist, important to start the process</a:t>
            </a:r>
          </a:p>
          <a:p>
            <a:r>
              <a:rPr lang="en-US" dirty="0"/>
              <a:t>Preferably product with «carbon capture»</a:t>
            </a:r>
          </a:p>
          <a:p>
            <a:pPr lvl="1"/>
            <a:r>
              <a:rPr lang="en-US" dirty="0"/>
              <a:t>EU RED accepts 60%, but </a:t>
            </a:r>
            <a:r>
              <a:rPr lang="en-US" dirty="0" err="1"/>
              <a:t>Altillanura</a:t>
            </a:r>
            <a:r>
              <a:rPr lang="en-US" dirty="0"/>
              <a:t> reduces more than 100% of greenhouse gas emissions compared to fossil fuel </a:t>
            </a:r>
          </a:p>
          <a:p>
            <a:pPr lvl="1"/>
            <a:r>
              <a:rPr lang="en-US" dirty="0"/>
              <a:t>If an extractor does not have methane capture, it can sell CPO now</a:t>
            </a:r>
          </a:p>
          <a:p>
            <a:r>
              <a:rPr lang="en-US" dirty="0" smtClean="0"/>
              <a:t>Can apply mass balance principle trading certificates </a:t>
            </a:r>
          </a:p>
          <a:p>
            <a:pPr lvl="1"/>
            <a:r>
              <a:rPr lang="en-US" dirty="0" smtClean="0"/>
              <a:t>Exchange with product from the coast</a:t>
            </a:r>
            <a:endParaRPr lang="en-US" dirty="0"/>
          </a:p>
          <a:p>
            <a:r>
              <a:rPr lang="en-US" dirty="0" smtClean="0"/>
              <a:t>C</a:t>
            </a:r>
            <a:r>
              <a:rPr lang="en-US" baseline="30000" dirty="0" smtClean="0"/>
              <a:t>2</a:t>
            </a:r>
            <a:r>
              <a:rPr lang="en-US" dirty="0" smtClean="0"/>
              <a:t>Biotrade </a:t>
            </a:r>
            <a:r>
              <a:rPr lang="en-US" dirty="0"/>
              <a:t>intermediary/representative of </a:t>
            </a:r>
            <a:r>
              <a:rPr lang="en-US" dirty="0" smtClean="0"/>
              <a:t>St1, control sustainability</a:t>
            </a:r>
          </a:p>
          <a:p>
            <a:r>
              <a:rPr lang="en-US" dirty="0" smtClean="0"/>
              <a:t>Future </a:t>
            </a:r>
            <a:r>
              <a:rPr lang="en-US" dirty="0"/>
              <a:t>sales agreement</a:t>
            </a:r>
          </a:p>
          <a:p>
            <a:pPr lvl="1"/>
            <a:r>
              <a:rPr lang="en-US" dirty="0"/>
              <a:t>Volume, date and delivery site</a:t>
            </a:r>
          </a:p>
          <a:p>
            <a:pPr lvl="1"/>
            <a:r>
              <a:rPr lang="en-US" dirty="0"/>
              <a:t>Spot price and certification benefit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070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Palm, the good enemy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9" r="40910"/>
          <a:stretch/>
        </p:blipFill>
        <p:spPr>
          <a:xfrm rot="5400000">
            <a:off x="1280694" y="873763"/>
            <a:ext cx="2204720" cy="393191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20" y="4340993"/>
            <a:ext cx="3895090" cy="21899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240" y="-9597"/>
            <a:ext cx="5321787" cy="35655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203" y="1874490"/>
            <a:ext cx="2326105" cy="13859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71900" y="4629752"/>
            <a:ext cx="85226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«Alternative facts» vs. reality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NGO «sustainable palm» does not exist in biodiesel – Food 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Deforestation – Relieves pressure on the agricultural border of Amazonia.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Prohibited state purchases– Tear down EU, private yes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The same property and biodiesel HVO: Jatropa YES, Palm NO (?!)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382" y="3363992"/>
            <a:ext cx="2222580" cy="97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03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Requirements of St1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066247"/>
          </a:xfrm>
        </p:spPr>
        <p:txBody>
          <a:bodyPr>
            <a:normAutofit/>
          </a:bodyPr>
          <a:lstStyle/>
          <a:p>
            <a:r>
              <a:rPr lang="en-US"/>
              <a:t>International Sustainability &amp; Carbon Certification (ISCC)</a:t>
            </a:r>
          </a:p>
          <a:p>
            <a:pPr lvl="1"/>
            <a:r>
              <a:rPr lang="en-US"/>
              <a:t>Social and environment, RSPO with absolute goals, 60% emissions</a:t>
            </a:r>
          </a:p>
          <a:p>
            <a:r>
              <a:rPr lang="en-US"/>
              <a:t>Carbon capture</a:t>
            </a:r>
          </a:p>
          <a:p>
            <a:pPr lvl="1"/>
            <a:r>
              <a:rPr lang="en-US"/>
              <a:t>More than 100% greenhouse gas reduction</a:t>
            </a:r>
          </a:p>
          <a:p>
            <a:r>
              <a:rPr lang="en-US"/>
              <a:t>New plantations, no existing production</a:t>
            </a:r>
          </a:p>
          <a:p>
            <a:pPr lvl="1"/>
            <a:r>
              <a:rPr lang="en-US"/>
              <a:t>Net increase of biomass in the world</a:t>
            </a:r>
          </a:p>
          <a:p>
            <a:r>
              <a:rPr lang="en-US"/>
              <a:t>Maintain food production</a:t>
            </a:r>
          </a:p>
          <a:p>
            <a:pPr lvl="1"/>
            <a:r>
              <a:rPr lang="en-US"/>
              <a:t>No critical iLUC (indirect land use change)</a:t>
            </a:r>
          </a:p>
          <a:p>
            <a:r>
              <a:rPr lang="en-US"/>
              <a:t>Plan to reduce indirect effects when the population grows</a:t>
            </a:r>
          </a:p>
          <a:p>
            <a:pPr lvl="1"/>
            <a:r>
              <a:rPr lang="en-US"/>
              <a:t>Protection of indigenious groups; logging, hunting, ilegal fishing</a:t>
            </a:r>
          </a:p>
          <a:p>
            <a:pPr lvl="1"/>
            <a:r>
              <a:rPr lang="en-US"/>
              <a:t>Pollution, favelas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216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442486" cy="1325563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Coordinated project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0676" y="1883287"/>
            <a:ext cx="5217543" cy="4877100"/>
          </a:xfrm>
        </p:spPr>
        <p:txBody>
          <a:bodyPr>
            <a:normAutofit lnSpcReduction="10000"/>
          </a:bodyPr>
          <a:lstStyle/>
          <a:p>
            <a:r>
              <a:rPr lang="en-US"/>
              <a:t>Prestige 12’ HA Vichada</a:t>
            </a:r>
          </a:p>
          <a:p>
            <a:r>
              <a:rPr lang="en-US"/>
              <a:t>Neighbours of Altillanura 20’ HA</a:t>
            </a:r>
          </a:p>
          <a:p>
            <a:pPr lvl="1"/>
            <a:r>
              <a:rPr lang="en-US"/>
              <a:t>Other producers</a:t>
            </a:r>
          </a:p>
          <a:p>
            <a:pPr lvl="1"/>
            <a:r>
              <a:rPr lang="en-US"/>
              <a:t>Integrated livestock</a:t>
            </a:r>
          </a:p>
          <a:p>
            <a:r>
              <a:rPr lang="en-US"/>
              <a:t>Other big 5’</a:t>
            </a:r>
          </a:p>
          <a:p>
            <a:r>
              <a:rPr lang="en-US"/>
              <a:t>Associative production 5’</a:t>
            </a:r>
          </a:p>
          <a:p>
            <a:r>
              <a:rPr lang="en-US"/>
              <a:t>ZIDRES 20’</a:t>
            </a:r>
          </a:p>
          <a:p>
            <a:r>
              <a:rPr lang="en-US"/>
              <a:t>IDB/WB if insured sale and institutional support of the state</a:t>
            </a:r>
          </a:p>
          <a:p>
            <a:pPr lvl="1"/>
            <a:r>
              <a:rPr lang="en-US"/>
              <a:t>Local risk?</a:t>
            </a:r>
          </a:p>
          <a:p>
            <a:pPr lvl="1"/>
            <a:r>
              <a:rPr lang="en-US"/>
              <a:t>EU regulation risk?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689" y="0"/>
            <a:ext cx="5022311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685248" y="2766206"/>
            <a:ext cx="207034" cy="1035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0302804" y="2771961"/>
            <a:ext cx="207034" cy="1035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0903415" y="2912648"/>
            <a:ext cx="207034" cy="1035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9618443" y="3528211"/>
            <a:ext cx="207034" cy="1035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9632826" y="1584395"/>
            <a:ext cx="207034" cy="1035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8672427" y="1098438"/>
            <a:ext cx="207034" cy="1035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7479109" y="4218320"/>
            <a:ext cx="207034" cy="1035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8824827" y="4416720"/>
            <a:ext cx="207034" cy="1035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8307242" y="1846058"/>
            <a:ext cx="207034" cy="1035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928344" y="5201548"/>
            <a:ext cx="3227871" cy="369332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/>
              <a:t>Coca substitution / reintegration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8718430" y="5334455"/>
            <a:ext cx="207034" cy="1035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8740761" y="5629553"/>
            <a:ext cx="207034" cy="1035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930875" y="5491342"/>
            <a:ext cx="218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Savannah plantations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8743086" y="5041652"/>
            <a:ext cx="162333" cy="14664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1112224" y="2718711"/>
            <a:ext cx="162333" cy="14664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8923725" y="4947551"/>
            <a:ext cx="2557110" cy="369332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/>
              <a:t>Prestige El Cimarron pilot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807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We need institutional input from the state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Security; </a:t>
            </a:r>
            <a:r>
              <a:rPr lang="en-US" dirty="0" err="1"/>
              <a:t>Bacrim</a:t>
            </a:r>
            <a:r>
              <a:rPr lang="en-US" dirty="0"/>
              <a:t>, mafia, extortion, pirates.</a:t>
            </a:r>
          </a:p>
          <a:p>
            <a:pPr lvl="0"/>
            <a:r>
              <a:rPr lang="en-US" dirty="0" err="1"/>
              <a:t>Clearify</a:t>
            </a:r>
            <a:r>
              <a:rPr lang="en-US" dirty="0"/>
              <a:t> land tenure; </a:t>
            </a:r>
          </a:p>
          <a:p>
            <a:pPr lvl="0"/>
            <a:r>
              <a:rPr lang="en-US" dirty="0"/>
              <a:t>Permissions needed; production, environmental, road Access, etc</a:t>
            </a:r>
            <a:r>
              <a:rPr lang="en-US" dirty="0" smtClean="0"/>
              <a:t>.</a:t>
            </a:r>
          </a:p>
          <a:p>
            <a:pPr lvl="0"/>
            <a:r>
              <a:rPr lang="en-US" dirty="0" smtClean="0"/>
              <a:t>Planning </a:t>
            </a:r>
            <a:r>
              <a:rPr lang="en-US" dirty="0"/>
              <a:t>and regulation </a:t>
            </a:r>
            <a:r>
              <a:rPr lang="en-US" dirty="0" smtClean="0"/>
              <a:t>of urbanization and land use</a:t>
            </a: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Producer security of investing</a:t>
            </a:r>
          </a:p>
          <a:p>
            <a:pPr marL="0" lvl="0" indent="0">
              <a:buNone/>
            </a:pPr>
            <a:r>
              <a:rPr lang="en-US" dirty="0"/>
              <a:t>ST1 avoid bad product publicity</a:t>
            </a:r>
          </a:p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476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Clarify land tenure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895" y="1690688"/>
            <a:ext cx="10631905" cy="448627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Failed occupation UAF, size and criteria</a:t>
            </a:r>
          </a:p>
          <a:p>
            <a:r>
              <a:rPr lang="en-US" dirty="0"/>
              <a:t>Large failed occupation, “</a:t>
            </a:r>
            <a:r>
              <a:rPr lang="en-US" dirty="0" smtClean="0"/>
              <a:t>possession </a:t>
            </a:r>
            <a:r>
              <a:rPr lang="en-US" dirty="0"/>
              <a:t>title” by notary</a:t>
            </a:r>
          </a:p>
          <a:p>
            <a:r>
              <a:rPr lang="en-US" dirty="0"/>
              <a:t>Failed abandoning UAF</a:t>
            </a:r>
          </a:p>
          <a:p>
            <a:r>
              <a:rPr lang="en-US" dirty="0"/>
              <a:t>Title of property of RR.PP.</a:t>
            </a:r>
          </a:p>
          <a:p>
            <a:r>
              <a:rPr lang="en-US" dirty="0"/>
              <a:t>Possession, </a:t>
            </a:r>
            <a:r>
              <a:rPr lang="en-US" dirty="0" smtClean="0"/>
              <a:t>property </a:t>
            </a:r>
            <a:r>
              <a:rPr lang="en-US" dirty="0"/>
              <a:t>title in another name (inheritance, purchase-sale)</a:t>
            </a:r>
          </a:p>
          <a:p>
            <a:pPr marL="0" indent="0">
              <a:buNone/>
            </a:pPr>
            <a:endParaRPr lang="en-US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dirty="0"/>
              <a:t>Forfeiture </a:t>
            </a:r>
            <a:r>
              <a:rPr lang="en-US" dirty="0" smtClean="0"/>
              <a:t>bona-fide: </a:t>
            </a:r>
            <a:r>
              <a:rPr lang="en-US" dirty="0"/>
              <a:t>Restitution of 1991, falsified adjudication of 1994</a:t>
            </a:r>
          </a:p>
          <a:p>
            <a:pPr marL="0" indent="0">
              <a:buNone/>
            </a:pPr>
            <a:r>
              <a:rPr lang="en-US" dirty="0" err="1"/>
              <a:t>Defacto</a:t>
            </a:r>
            <a:r>
              <a:rPr lang="en-US" dirty="0"/>
              <a:t> globalization of UAFs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State investigation of the history of the property and trial if it can be cultivated, what will happen if there are claims later</a:t>
            </a:r>
            <a:r>
              <a:rPr lang="en-US" dirty="0" smtClean="0"/>
              <a:t>: Necessary </a:t>
            </a:r>
            <a:r>
              <a:rPr lang="en-US" dirty="0"/>
              <a:t>for St1 to defend itself morally against criticism. </a:t>
            </a:r>
          </a:p>
        </p:txBody>
      </p:sp>
    </p:spTree>
    <p:extLst>
      <p:ext uri="{BB962C8B-B14F-4D97-AF65-F5344CB8AC3E}">
        <p14:creationId xmlns:p14="http://schemas.microsoft.com/office/powerpoint/2010/main" val="2032263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Próximo etapas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2665"/>
            <a:ext cx="10515600" cy="5043638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Inolve WB/IDB in detailed Project planning</a:t>
            </a:r>
          </a:p>
          <a:p>
            <a:pPr lvl="1"/>
            <a:r>
              <a:rPr lang="en-US"/>
              <a:t>Sustainable Colombia Fund/ Nordic counties can finance?</a:t>
            </a:r>
          </a:p>
          <a:p>
            <a:r>
              <a:rPr lang="en-US"/>
              <a:t>Letter of intention with producer</a:t>
            </a:r>
          </a:p>
          <a:p>
            <a:pPr lvl="1"/>
            <a:r>
              <a:rPr lang="en-US"/>
              <a:t>Existing and new, Colombian and international</a:t>
            </a:r>
          </a:p>
          <a:p>
            <a:pPr lvl="1"/>
            <a:r>
              <a:rPr lang="en-US"/>
              <a:t>Identify land</a:t>
            </a:r>
          </a:p>
          <a:p>
            <a:pPr lvl="1"/>
            <a:r>
              <a:rPr lang="en-US"/>
              <a:t>Identify incentives, ZIDRES, free zone, ZOMAC, productive projects</a:t>
            </a:r>
          </a:p>
          <a:p>
            <a:r>
              <a:rPr lang="en-US"/>
              <a:t>List of projects/lands for state clarification</a:t>
            </a:r>
          </a:p>
          <a:p>
            <a:pPr lvl="1"/>
            <a:r>
              <a:rPr lang="en-US"/>
              <a:t>Branding of land, RR.PP. and ANT</a:t>
            </a:r>
          </a:p>
          <a:p>
            <a:pPr lvl="1"/>
            <a:r>
              <a:rPr lang="en-US"/>
              <a:t>Restitution, URT</a:t>
            </a:r>
          </a:p>
          <a:p>
            <a:pPr lvl="1"/>
            <a:r>
              <a:rPr lang="en-US"/>
              <a:t>Planning, DPN</a:t>
            </a:r>
          </a:p>
          <a:p>
            <a:pPr lvl="1"/>
            <a:r>
              <a:rPr lang="en-US"/>
              <a:t>Transportation, armed force/police, export, etc.</a:t>
            </a:r>
          </a:p>
          <a:p>
            <a:r>
              <a:rPr lang="en-US"/>
              <a:t>Municipal clarification</a:t>
            </a:r>
          </a:p>
          <a:p>
            <a:r>
              <a:rPr lang="en-US"/>
              <a:t>A legal and moral government declaration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956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Opportunity today, tomorrow too late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Competitors of sustanable palm</a:t>
            </a:r>
          </a:p>
          <a:p>
            <a:pPr lvl="1"/>
            <a:r>
              <a:rPr lang="en-US"/>
              <a:t>Brazil 5 million ha planned, 60 million ha deforested</a:t>
            </a:r>
          </a:p>
          <a:p>
            <a:r>
              <a:rPr lang="en-US"/>
              <a:t>European lobby subsidises for development of cellulose and algae</a:t>
            </a:r>
          </a:p>
          <a:p>
            <a:r>
              <a:rPr lang="en-US"/>
              <a:t>Siem Industries, innovators even in Colombia </a:t>
            </a:r>
          </a:p>
          <a:p>
            <a:pPr lvl="1"/>
            <a:r>
              <a:rPr lang="en-US"/>
              <a:t>Prevous NCL, now petrolium services, navigation, etc. </a:t>
            </a:r>
          </a:p>
          <a:p>
            <a:pPr lvl="1"/>
            <a:r>
              <a:rPr lang="en-US"/>
              <a:t>Frupor, agricultural export from Portugal for 30 years</a:t>
            </a:r>
          </a:p>
          <a:p>
            <a:r>
              <a:rPr lang="en-US"/>
              <a:t>St1 needs to fill its new refinery, looks for feedstock somewhere else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609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89125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Climate crisis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the </a:t>
            </a:r>
            <a:r>
              <a:rPr lang="en-US" dirty="0" err="1"/>
              <a:t>Antillanura</a:t>
            </a:r>
            <a:r>
              <a:rPr lang="en-US" dirty="0"/>
              <a:t> palm reduces greenhouse gas emissions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Buyer ST1 and characteristics of the required product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State institutional support necessary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Future </a:t>
            </a:r>
            <a:r>
              <a:rPr lang="en-US" dirty="0" smtClean="0"/>
              <a:t>stages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175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chemeClr val="accent1">
                    <a:lumMod val="75000"/>
                  </a:schemeClr>
                </a:solidFill>
              </a:rPr>
              <a:t>Sensitivity analysis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1552575"/>
            <a:ext cx="7905749" cy="424959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16452" y="6058439"/>
            <a:ext cx="6409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Calculations by Quantis International for Prestige (Gmünder, 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224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6309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Cerca de Europa cuando Maduro sale…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811939" y="1222493"/>
            <a:ext cx="8284561" cy="4808204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75" y="7988"/>
            <a:ext cx="1076046" cy="1314578"/>
          </a:xfrm>
        </p:spPr>
      </p:pic>
      <p:sp>
        <p:nvSpPr>
          <p:cNvPr id="8" name="Oval 7"/>
          <p:cNvSpPr/>
          <p:nvPr/>
        </p:nvSpPr>
        <p:spPr>
          <a:xfrm>
            <a:off x="2181225" y="5353050"/>
            <a:ext cx="485775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33207" y="4152900"/>
            <a:ext cx="6463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Meta river and Orinoco river, 36 hours barge to Atlantic port</a:t>
            </a:r>
          </a:p>
          <a:p>
            <a:r>
              <a:rPr lang="en-US"/>
              <a:t>Oil tankers to Gotenburg</a:t>
            </a:r>
          </a:p>
          <a:p>
            <a:r>
              <a:rPr lang="en-US"/>
              <a:t>Freight to Puerto Carreño in summer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096500" y="2028825"/>
            <a:ext cx="1917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Tankers to Norway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8847109" y="2743200"/>
            <a:ext cx="45719" cy="857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11437909" y="1066800"/>
            <a:ext cx="45719" cy="857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296" y="291793"/>
            <a:ext cx="1667944" cy="2395903"/>
          </a:xfrm>
          <a:prstGeom prst="rect">
            <a:avLst/>
          </a:prstGeom>
        </p:spPr>
      </p:pic>
      <p:cxnSp>
        <p:nvCxnSpPr>
          <p:cNvPr id="15" name="Straight Connector 14"/>
          <p:cNvCxnSpPr>
            <a:stCxn id="11" idx="6"/>
          </p:cNvCxnSpPr>
          <p:nvPr/>
        </p:nvCxnSpPr>
        <p:spPr>
          <a:xfrm flipV="1">
            <a:off x="8892828" y="2310063"/>
            <a:ext cx="1974094" cy="476000"/>
          </a:xfrm>
          <a:prstGeom prst="line">
            <a:avLst/>
          </a:prstGeom>
          <a:ln w="15875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617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09A4CCD-CD83-4679-B557-1123BD354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08" y="0"/>
            <a:ext cx="9725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2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C592F49-3E08-4354-964F-1859E5F05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08" y="0"/>
            <a:ext cx="9725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6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0623" y="-182037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32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cdn.static-economist.com/sites/default/files/images/print-edition/20170923_STC16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951" y="8636"/>
            <a:ext cx="3880104" cy="6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 rot="10800000" flipV="1">
            <a:off x="544943" y="195762"/>
            <a:ext cx="7730005" cy="949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070C0"/>
                </a:solidFill>
              </a:rPr>
              <a:t>Climate crisis: CO</a:t>
            </a:r>
            <a:r>
              <a:rPr lang="en-US" sz="4000" baseline="-25000">
                <a:solidFill>
                  <a:srgbClr val="0070C0"/>
                </a:solidFill>
              </a:rPr>
              <a:t>2</a:t>
            </a:r>
            <a:r>
              <a:rPr lang="en-US" sz="4000">
                <a:solidFill>
                  <a:srgbClr val="0070C0"/>
                </a:solidFill>
              </a:rPr>
              <a:t> capture is nescesary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81000" y="1332435"/>
            <a:ext cx="7506855" cy="3531665"/>
          </a:xfrm>
        </p:spPr>
        <p:txBody>
          <a:bodyPr>
            <a:normAutofit/>
          </a:bodyPr>
          <a:lstStyle/>
          <a:p>
            <a:r>
              <a:rPr lang="en-US" dirty="0"/>
              <a:t>Paris agreement 2015 </a:t>
            </a:r>
          </a:p>
          <a:p>
            <a:pPr lvl="1"/>
            <a:r>
              <a:rPr lang="en-US" dirty="0"/>
              <a:t>«Less than 2°C, ideal maximum 1.5°C»</a:t>
            </a:r>
          </a:p>
          <a:p>
            <a:r>
              <a:rPr lang="en-US" dirty="0"/>
              <a:t>EU Renewable Energy Directive</a:t>
            </a:r>
          </a:p>
          <a:p>
            <a:pPr lvl="1"/>
            <a:r>
              <a:rPr lang="en-US" dirty="0"/>
              <a:t>10% sustainable in transport 2020</a:t>
            </a:r>
          </a:p>
          <a:p>
            <a:pPr lvl="1"/>
            <a:r>
              <a:rPr lang="en-US" dirty="0"/>
              <a:t>Norway </a:t>
            </a:r>
            <a:r>
              <a:rPr lang="en-US" dirty="0" smtClean="0"/>
              <a:t>will blend </a:t>
            </a:r>
            <a:r>
              <a:rPr lang="en-US" dirty="0"/>
              <a:t>20% biofuel </a:t>
            </a:r>
            <a:r>
              <a:rPr lang="en-US" dirty="0" smtClean="0"/>
              <a:t>in transport </a:t>
            </a:r>
            <a:r>
              <a:rPr lang="en-US" dirty="0"/>
              <a:t>2020</a:t>
            </a:r>
          </a:p>
          <a:p>
            <a:r>
              <a:rPr lang="en-US" dirty="0"/>
              <a:t>There is not enough products…</a:t>
            </a:r>
          </a:p>
          <a:p>
            <a:pPr lvl="1"/>
            <a:r>
              <a:rPr lang="en-US" dirty="0"/>
              <a:t>Rapeseed, garbage, cooking oils</a:t>
            </a:r>
          </a:p>
        </p:txBody>
      </p:sp>
    </p:spTree>
    <p:extLst>
      <p:ext uri="{BB962C8B-B14F-4D97-AF65-F5344CB8AC3E}">
        <p14:creationId xmlns:p14="http://schemas.microsoft.com/office/powerpoint/2010/main" val="3158624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The palm is the solution!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382" y="1440869"/>
            <a:ext cx="5835102" cy="539900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199" y="1825624"/>
            <a:ext cx="6248401" cy="4739077"/>
          </a:xfrm>
        </p:spPr>
        <p:txBody>
          <a:bodyPr>
            <a:normAutofit fontScale="92500"/>
          </a:bodyPr>
          <a:lstStyle/>
          <a:p>
            <a:r>
              <a:rPr lang="en-US" dirty="0"/>
              <a:t>More productive and biodiesel compatible</a:t>
            </a:r>
          </a:p>
          <a:p>
            <a:pPr lvl="1"/>
            <a:r>
              <a:rPr lang="en-US" dirty="0" smtClean="0"/>
              <a:t>Use existing </a:t>
            </a:r>
            <a:r>
              <a:rPr lang="en-US" dirty="0"/>
              <a:t>infrastructure until 2030</a:t>
            </a:r>
          </a:p>
          <a:p>
            <a:pPr lvl="1"/>
            <a:r>
              <a:rPr lang="en-US" dirty="0"/>
              <a:t>Boats, heavy transport and aviation until 2050</a:t>
            </a:r>
          </a:p>
          <a:p>
            <a:r>
              <a:rPr lang="en-US" dirty="0"/>
              <a:t>Bad reputation of palm not relevant</a:t>
            </a:r>
          </a:p>
          <a:p>
            <a:pPr lvl="1"/>
            <a:r>
              <a:rPr lang="en-US" dirty="0"/>
              <a:t>95% of deforestation in Asia</a:t>
            </a:r>
          </a:p>
          <a:p>
            <a:pPr lvl="1"/>
            <a:r>
              <a:rPr lang="en-US" dirty="0"/>
              <a:t>EU parliament prefers solutions that do not compete with food</a:t>
            </a:r>
          </a:p>
          <a:p>
            <a:r>
              <a:rPr lang="en-US" dirty="0"/>
              <a:t>Stability changes Colombian reputation</a:t>
            </a:r>
          </a:p>
          <a:p>
            <a:pPr lvl="1"/>
            <a:r>
              <a:rPr lang="en-US" dirty="0"/>
              <a:t>Sector without state control</a:t>
            </a:r>
          </a:p>
          <a:p>
            <a:pPr lvl="1"/>
            <a:r>
              <a:rPr lang="en-US" dirty="0"/>
              <a:t>Conflicts, displaced people and armed groups</a:t>
            </a:r>
          </a:p>
          <a:p>
            <a:r>
              <a:rPr lang="en-US" dirty="0"/>
              <a:t>No sales without changing the image!</a:t>
            </a:r>
          </a:p>
        </p:txBody>
      </p:sp>
    </p:spTree>
    <p:extLst>
      <p:ext uri="{BB962C8B-B14F-4D97-AF65-F5344CB8AC3E}">
        <p14:creationId xmlns:p14="http://schemas.microsoft.com/office/powerpoint/2010/main" val="2147444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/>
          <p:nvPr/>
        </p:nvPicPr>
        <p:blipFill rotWithShape="1">
          <a:blip r:embed="rId2"/>
          <a:srcRect l="60514" r="9972"/>
          <a:stretch/>
        </p:blipFill>
        <p:spPr>
          <a:xfrm>
            <a:off x="9121436" y="2504355"/>
            <a:ext cx="1493065" cy="3498928"/>
          </a:xfrm>
          <a:prstGeom prst="rect">
            <a:avLst/>
          </a:prstGeom>
        </p:spPr>
      </p:pic>
      <p:pic>
        <p:nvPicPr>
          <p:cNvPr id="72" name="Picture 71"/>
          <p:cNvPicPr/>
          <p:nvPr/>
        </p:nvPicPr>
        <p:blipFill rotWithShape="1">
          <a:blip r:embed="rId2"/>
          <a:srcRect t="17846" r="48095" b="7873"/>
          <a:stretch/>
        </p:blipFill>
        <p:spPr>
          <a:xfrm>
            <a:off x="6553902" y="2735341"/>
            <a:ext cx="2625880" cy="2599035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1503778" y="714283"/>
            <a:ext cx="2635393" cy="803776"/>
          </a:xfrm>
          <a:prstGeom prst="rect">
            <a:avLst/>
          </a:prstGeom>
          <a:solidFill>
            <a:srgbClr val="D7D9D9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860353">
              <a:defRPr/>
            </a:pPr>
            <a:endParaRPr lang="en-US" sz="1600" kern="0" dirty="0">
              <a:solidFill>
                <a:srgbClr val="177CAC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4238522" y="5708852"/>
            <a:ext cx="2032299" cy="1135438"/>
          </a:xfrm>
          <a:prstGeom prst="rect">
            <a:avLst/>
          </a:prstGeom>
          <a:solidFill>
            <a:srgbClr val="ECE9E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1" tIns="45720" rIns="91441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lvl="0">
              <a:buClr>
                <a:srgbClr val="E5004C"/>
              </a:buClr>
              <a:defRPr/>
            </a:pPr>
            <a:r>
              <a:rPr lang="en-US" sz="1200">
                <a:solidFill>
                  <a:prstClr val="black">
                    <a:lumMod val="50000"/>
                    <a:lumOff val="50000"/>
                  </a:prstClr>
                </a:solidFill>
              </a:rPr>
              <a:t>Biodiesel from el Cimarrón is projected to </a:t>
            </a:r>
            <a:r>
              <a:rPr lang="en-US" sz="1200" b="1">
                <a:solidFill>
                  <a:srgbClr val="E4004B"/>
                </a:solidFill>
              </a:rPr>
              <a:t>fulfil the EU RED GHG criteria </a:t>
            </a:r>
            <a:r>
              <a:rPr lang="en-US" sz="1200">
                <a:solidFill>
                  <a:prstClr val="black">
                    <a:lumMod val="50000"/>
                    <a:lumOff val="50000"/>
                  </a:prstClr>
                </a:solidFill>
              </a:rPr>
              <a:t>by showing </a:t>
            </a:r>
            <a:r>
              <a:rPr lang="en-US" sz="1200" b="1">
                <a:solidFill>
                  <a:srgbClr val="E4004B"/>
                </a:solidFill>
              </a:rPr>
              <a:t>134 % </a:t>
            </a:r>
            <a:r>
              <a:rPr lang="en-US" sz="1200">
                <a:solidFill>
                  <a:prstClr val="black">
                    <a:lumMod val="50000"/>
                    <a:lumOff val="50000"/>
                  </a:prstClr>
                </a:solidFill>
              </a:rPr>
              <a:t>less GHG emission as compared to fossil diesel.</a:t>
            </a:r>
            <a:endParaRPr lang="en-US" sz="1200" kern="0" dirty="0">
              <a:solidFill>
                <a:prstClr val="black">
                  <a:lumMod val="50000"/>
                  <a:lumOff val="50000"/>
                </a:prst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35" name="Titre 1"/>
          <p:cNvSpPr>
            <a:spLocks noGrp="1"/>
          </p:cNvSpPr>
          <p:nvPr>
            <p:ph type="title"/>
          </p:nvPr>
        </p:nvSpPr>
        <p:spPr>
          <a:xfrm>
            <a:off x="1604171" y="30969"/>
            <a:ext cx="9281394" cy="652291"/>
          </a:xfrm>
        </p:spPr>
        <p:txBody>
          <a:bodyPr>
            <a:noAutofit/>
          </a:bodyPr>
          <a:lstStyle/>
          <a:p>
            <a:r>
              <a:rPr lang="en-US" sz="3200" b="1">
                <a:solidFill>
                  <a:srgbClr val="177CAC"/>
                </a:solidFill>
                <a:latin typeface="Calibri Light" charset="0"/>
                <a:ea typeface="Calibri Light" charset="0"/>
                <a:cs typeface="Calibri Light" charset="0"/>
              </a:rPr>
              <a:t>Huella de Carbono en El Cimarron, Vichada</a:t>
            </a:r>
            <a:endParaRPr lang="en-US" sz="1800" b="1" dirty="0">
              <a:solidFill>
                <a:srgbClr val="177CAC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03778" y="1518059"/>
            <a:ext cx="2635393" cy="5339941"/>
          </a:xfrm>
          <a:prstGeom prst="rect">
            <a:avLst/>
          </a:prstGeom>
          <a:solidFill>
            <a:srgbClr val="177CA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860353">
              <a:defRPr/>
            </a:pPr>
            <a:endParaRPr lang="en-US" sz="1600" kern="0" dirty="0">
              <a:solidFill>
                <a:srgbClr val="FFFFF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0" name="TextBox 88"/>
          <p:cNvSpPr txBox="1">
            <a:spLocks noChangeArrowheads="1"/>
          </p:cNvSpPr>
          <p:nvPr/>
        </p:nvSpPr>
        <p:spPr bwMode="auto">
          <a:xfrm>
            <a:off x="1644141" y="2091780"/>
            <a:ext cx="2360924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Clr>
                <a:srgbClr val="E5004C"/>
              </a:buClr>
              <a:defRPr/>
            </a:pPr>
            <a:r>
              <a:rPr lang="en-US" sz="1400" ker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ASSESS the carbon footprint of the future large-scale biodiesel production of Prestige Colombia in Vichada</a:t>
            </a:r>
          </a:p>
          <a:p>
            <a:pPr>
              <a:buClr>
                <a:srgbClr val="E5004C"/>
              </a:buClr>
              <a:defRPr/>
            </a:pPr>
            <a:endParaRPr lang="en-US" sz="1400" ker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>
              <a:buClr>
                <a:srgbClr val="E5004C"/>
              </a:buClr>
              <a:defRPr/>
            </a:pPr>
            <a:r>
              <a:rPr lang="en-US" sz="1400" ker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EVALUATE the compliance with the GHG criteria of the Renewable Energy Directive (RED)</a:t>
            </a:r>
          </a:p>
          <a:p>
            <a:pPr>
              <a:buClr>
                <a:srgbClr val="E5004C"/>
              </a:buClr>
              <a:defRPr/>
            </a:pPr>
            <a:endParaRPr lang="en-US" sz="1400" ker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>
              <a:buClr>
                <a:srgbClr val="E5004C"/>
              </a:buClr>
              <a:defRPr/>
            </a:pPr>
            <a:r>
              <a:rPr lang="en-US" sz="1400" ker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DESIGN the cultivation and processing facilities in a carbon friendly way.</a:t>
            </a:r>
            <a:endParaRPr lang="en-US" sz="1400" kern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644142" y="1495015"/>
            <a:ext cx="2707013" cy="652291"/>
          </a:xfrm>
          <a:prstGeom prst="rect">
            <a:avLst/>
          </a:prstGeom>
        </p:spPr>
        <p:txBody>
          <a:bodyPr vert="horz" lIns="91441" tIns="45720" rIns="91441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BC004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1" b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Objective</a:t>
            </a:r>
            <a:endParaRPr lang="en-US" sz="2401" b="1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167769" y="1480338"/>
            <a:ext cx="3744101" cy="652291"/>
          </a:xfrm>
          <a:prstGeom prst="rect">
            <a:avLst/>
          </a:prstGeom>
        </p:spPr>
        <p:txBody>
          <a:bodyPr vert="horz" lIns="91441" tIns="45720" rIns="91441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BC004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1" b="1">
                <a:solidFill>
                  <a:srgbClr val="E4004B"/>
                </a:solidFill>
                <a:latin typeface="Calibri Light" charset="0"/>
                <a:ea typeface="Calibri Light" charset="0"/>
                <a:cs typeface="Calibri Light" charset="0"/>
              </a:rPr>
              <a:t>Results</a:t>
            </a:r>
            <a:endParaRPr lang="en-US" sz="2401" b="1" dirty="0">
              <a:solidFill>
                <a:srgbClr val="E4004B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 rot="5400000">
            <a:off x="4140687" y="3410533"/>
            <a:ext cx="1873117" cy="464160"/>
          </a:xfrm>
          <a:prstGeom prst="rect">
            <a:avLst/>
          </a:prstGeom>
          <a:solidFill>
            <a:srgbClr val="685E5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1" tIns="45720" rIns="91441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rgbClr val="FF901B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16200000" flipH="1">
            <a:off x="5636802" y="4634970"/>
            <a:ext cx="561785" cy="450190"/>
          </a:xfrm>
          <a:prstGeom prst="rect">
            <a:avLst/>
          </a:prstGeom>
          <a:solidFill>
            <a:srgbClr val="009A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" wrap="square" lIns="91441" tIns="45720" rIns="91441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101" dirty="0">
              <a:solidFill>
                <a:prstClr val="white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6870" y="4382986"/>
            <a:ext cx="356188" cy="261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1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0%</a:t>
            </a:r>
            <a:endParaRPr lang="en-US" sz="1101" dirty="0">
              <a:solidFill>
                <a:schemeClr val="tx1">
                  <a:lumMod val="75000"/>
                  <a:lumOff val="2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58998" y="5087490"/>
            <a:ext cx="680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solidFill>
                  <a:srgbClr val="685E58"/>
                </a:solidFill>
                <a:latin typeface="Calibri Light" charset="0"/>
                <a:ea typeface="Calibri Light" charset="0"/>
                <a:cs typeface="Calibri Light" charset="0"/>
              </a:rPr>
              <a:t>Fossil </a:t>
            </a:r>
          </a:p>
          <a:p>
            <a:pPr algn="ctr"/>
            <a:r>
              <a:rPr lang="en-US" sz="1600">
                <a:solidFill>
                  <a:srgbClr val="685E58"/>
                </a:solidFill>
                <a:latin typeface="Calibri Light" charset="0"/>
                <a:ea typeface="Calibri Light" charset="0"/>
                <a:cs typeface="Calibri Light" charset="0"/>
              </a:rPr>
              <a:t>diesel</a:t>
            </a:r>
            <a:endParaRPr lang="en-US" sz="1600" dirty="0">
              <a:solidFill>
                <a:srgbClr val="685E58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09271" y="2627917"/>
            <a:ext cx="500458" cy="261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1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100%</a:t>
            </a:r>
            <a:endParaRPr lang="en-US" sz="1101" dirty="0">
              <a:solidFill>
                <a:schemeClr val="tx1">
                  <a:lumMod val="75000"/>
                  <a:lumOff val="2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23627" y="5209064"/>
            <a:ext cx="964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00A44A"/>
                </a:solidFill>
                <a:latin typeface="Calibri Light" charset="0"/>
                <a:ea typeface="Calibri Light" charset="0"/>
                <a:cs typeface="Calibri Light" charset="0"/>
              </a:rPr>
              <a:t>Biodiesel</a:t>
            </a:r>
            <a:endParaRPr lang="en-US" sz="1600" dirty="0">
              <a:solidFill>
                <a:srgbClr val="00A44A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cxnSp>
        <p:nvCxnSpPr>
          <p:cNvPr id="17" name="Straight Connector 10"/>
          <p:cNvCxnSpPr/>
          <p:nvPr/>
        </p:nvCxnSpPr>
        <p:spPr>
          <a:xfrm>
            <a:off x="4422389" y="2108677"/>
            <a:ext cx="7036156" cy="297"/>
          </a:xfrm>
          <a:prstGeom prst="line">
            <a:avLst/>
          </a:prstGeom>
          <a:ln w="12700" cmpd="sng">
            <a:solidFill>
              <a:srgbClr val="ECE9E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 txBox="1">
            <a:spLocks/>
          </p:cNvSpPr>
          <p:nvPr/>
        </p:nvSpPr>
        <p:spPr>
          <a:xfrm>
            <a:off x="1667333" y="5533042"/>
            <a:ext cx="2536093" cy="652291"/>
          </a:xfrm>
          <a:prstGeom prst="rect">
            <a:avLst/>
          </a:prstGeom>
        </p:spPr>
        <p:txBody>
          <a:bodyPr vert="horz" lIns="91441" tIns="45720" rIns="91441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BC004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Methodology</a:t>
            </a:r>
            <a:endParaRPr lang="en-US" sz="2401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5" name="TextBox 88"/>
          <p:cNvSpPr txBox="1">
            <a:spLocks noChangeArrowheads="1"/>
          </p:cNvSpPr>
          <p:nvPr/>
        </p:nvSpPr>
        <p:spPr bwMode="auto">
          <a:xfrm>
            <a:off x="1667335" y="6024866"/>
            <a:ext cx="19613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Clr>
                <a:srgbClr val="E5004C"/>
              </a:buClr>
              <a:defRPr/>
            </a:pPr>
            <a:r>
              <a:rPr lang="en-US" sz="1400" ker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The GHG calculation follows the EU RED</a:t>
            </a:r>
            <a:endParaRPr lang="en-US" sz="1400" kern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51" name="Picture 50" descr="ICON_defining the scop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077" y="2193586"/>
            <a:ext cx="342094" cy="346555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4622943" y="2182166"/>
            <a:ext cx="2593773" cy="369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cap="all">
                <a:solidFill>
                  <a:srgbClr val="E4004B"/>
                </a:solidFill>
                <a:latin typeface="Calibri Light" charset="0"/>
                <a:ea typeface="Calibri Light" charset="0"/>
                <a:cs typeface="Calibri Light" charset="0"/>
              </a:rPr>
              <a:t>Fossil vs. Biodiesel</a:t>
            </a:r>
            <a:endParaRPr lang="en-US" sz="1600" cap="all" dirty="0">
              <a:solidFill>
                <a:srgbClr val="E4004B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274477" y="2701722"/>
            <a:ext cx="22904" cy="2507342"/>
          </a:xfrm>
          <a:prstGeom prst="straightConnector1">
            <a:avLst/>
          </a:prstGeom>
          <a:ln>
            <a:solidFill>
              <a:srgbClr val="009E47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632" y="1450538"/>
            <a:ext cx="2463800" cy="2679700"/>
          </a:xfrm>
          <a:prstGeom prst="rect">
            <a:avLst/>
          </a:prstGeom>
          <a:solidFill>
            <a:srgbClr val="1DA6E4"/>
          </a:solidFill>
        </p:spPr>
      </p:pic>
      <p:sp>
        <p:nvSpPr>
          <p:cNvPr id="57" name="Rectangle 56"/>
          <p:cNvSpPr/>
          <p:nvPr/>
        </p:nvSpPr>
        <p:spPr>
          <a:xfrm rot="16200000">
            <a:off x="5078506" y="3746480"/>
            <a:ext cx="2646369" cy="261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101" b="1">
                <a:solidFill>
                  <a:srgbClr val="009A46"/>
                </a:solidFill>
                <a:latin typeface="Calibri Light" charset="0"/>
                <a:ea typeface="Calibri Light" charset="0"/>
                <a:cs typeface="Calibri Light" charset="0"/>
              </a:rPr>
              <a:t>134% GHG SAVINGS</a:t>
            </a:r>
            <a:endParaRPr lang="en-US" sz="1101" b="1" dirty="0">
              <a:solidFill>
                <a:srgbClr val="009A46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139170" y="714283"/>
            <a:ext cx="6493662" cy="803776"/>
          </a:xfrm>
          <a:prstGeom prst="rect">
            <a:avLst/>
          </a:prstGeom>
          <a:solidFill>
            <a:srgbClr val="D2EEF8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860353">
              <a:defRPr/>
            </a:pPr>
            <a:endParaRPr lang="en-US" sz="1600" kern="0" dirty="0">
              <a:solidFill>
                <a:srgbClr val="177CAC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4072057" y="636853"/>
            <a:ext cx="1151284" cy="829205"/>
          </a:xfrm>
          <a:prstGeom prst="rect">
            <a:avLst/>
          </a:prstGeom>
        </p:spPr>
        <p:txBody>
          <a:bodyPr vert="horz" lIns="91441" tIns="45720" rIns="91441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BC004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1" b="1">
                <a:solidFill>
                  <a:srgbClr val="0F5373"/>
                </a:solidFill>
                <a:latin typeface="Calibri Light" charset="0"/>
                <a:ea typeface="Calibri Light" charset="0"/>
                <a:cs typeface="Calibri Light" charset="0"/>
              </a:rPr>
              <a:t>Context</a:t>
            </a:r>
            <a:endParaRPr lang="en-US" sz="2401" b="1" dirty="0">
              <a:solidFill>
                <a:srgbClr val="0F5373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58" name="TextBox 88"/>
          <p:cNvSpPr txBox="1">
            <a:spLocks noChangeArrowheads="1"/>
          </p:cNvSpPr>
          <p:nvPr/>
        </p:nvSpPr>
        <p:spPr bwMode="auto">
          <a:xfrm>
            <a:off x="5141191" y="718331"/>
            <a:ext cx="54733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171450" indent="-171450">
              <a:buClr>
                <a:srgbClr val="0F5373"/>
              </a:buClr>
              <a:buFont typeface="Arial" charset="0"/>
              <a:buChar char="•"/>
              <a:defRPr/>
            </a:pPr>
            <a:r>
              <a:rPr lang="en-US" sz="1200">
                <a:solidFill>
                  <a:srgbClr val="0F5373"/>
                </a:solidFill>
              </a:rPr>
              <a:t>Prestige Colombia SAS is a Colombian </a:t>
            </a:r>
            <a:r>
              <a:rPr lang="en-US" sz="1200" b="1">
                <a:solidFill>
                  <a:srgbClr val="0F5373"/>
                </a:solidFill>
              </a:rPr>
              <a:t>palm oil producer in Vichada</a:t>
            </a:r>
            <a:r>
              <a:rPr lang="en-US" sz="1200">
                <a:solidFill>
                  <a:srgbClr val="0F5373"/>
                </a:solidFill>
              </a:rPr>
              <a:t> | Colombia</a:t>
            </a:r>
          </a:p>
          <a:p>
            <a:pPr marL="171450" indent="-171450">
              <a:buClr>
                <a:srgbClr val="0F5373"/>
              </a:buClr>
              <a:buFont typeface="Arial" charset="0"/>
              <a:buChar char="•"/>
              <a:defRPr/>
            </a:pPr>
            <a:r>
              <a:rPr lang="en-US" sz="1200" b="1">
                <a:solidFill>
                  <a:srgbClr val="0F5373"/>
                </a:solidFill>
              </a:rPr>
              <a:t>Oil palm cultivation: </a:t>
            </a:r>
            <a:r>
              <a:rPr lang="en-US" sz="1200">
                <a:solidFill>
                  <a:srgbClr val="0F5373"/>
                </a:solidFill>
              </a:rPr>
              <a:t>Currently 650 ha | Expansion plan to 60.000 ha</a:t>
            </a:r>
          </a:p>
          <a:p>
            <a:pPr marL="171450" indent="-171450">
              <a:buClr>
                <a:srgbClr val="0F5373"/>
              </a:buClr>
              <a:buFont typeface="Arial" charset="0"/>
              <a:buChar char="•"/>
              <a:defRPr/>
            </a:pPr>
            <a:r>
              <a:rPr lang="en-US" sz="1200" b="1">
                <a:solidFill>
                  <a:srgbClr val="0F5373"/>
                </a:solidFill>
              </a:rPr>
              <a:t>Biodiesel production (future): </a:t>
            </a:r>
            <a:r>
              <a:rPr lang="en-US" sz="1200">
                <a:solidFill>
                  <a:srgbClr val="0F5373"/>
                </a:solidFill>
              </a:rPr>
              <a:t>State-of-the art oil extraction, biodiesel production and treatment of by-products &amp; </a:t>
            </a:r>
            <a:r>
              <a:rPr lang="en-US" sz="1200" b="1">
                <a:solidFill>
                  <a:srgbClr val="0F5373"/>
                </a:solidFill>
              </a:rPr>
              <a:t>export </a:t>
            </a:r>
            <a:r>
              <a:rPr lang="en-US" sz="1200">
                <a:solidFill>
                  <a:srgbClr val="0F5373"/>
                </a:solidFill>
              </a:rPr>
              <a:t>of palm oil or biodiesel </a:t>
            </a:r>
            <a:r>
              <a:rPr lang="en-US" sz="1200" b="1">
                <a:solidFill>
                  <a:srgbClr val="0F5373"/>
                </a:solidFill>
              </a:rPr>
              <a:t>to Europe</a:t>
            </a:r>
            <a:endParaRPr lang="en-US" sz="1200" b="1" dirty="0">
              <a:solidFill>
                <a:srgbClr val="0F5373"/>
              </a:solidFill>
            </a:endParaRPr>
          </a:p>
        </p:txBody>
      </p:sp>
      <p:pic>
        <p:nvPicPr>
          <p:cNvPr id="61" name="Picture 60" descr="ICON_cloud CO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522" y="880071"/>
            <a:ext cx="701276" cy="4366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60455" y="878215"/>
            <a:ext cx="1103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685E58"/>
                </a:solidFill>
              </a:rPr>
              <a:t>of palm based </a:t>
            </a:r>
          </a:p>
          <a:p>
            <a:r>
              <a:rPr lang="en-US" sz="1200">
                <a:solidFill>
                  <a:srgbClr val="685E58"/>
                </a:solidFill>
              </a:rPr>
              <a:t>biodiesel</a:t>
            </a:r>
            <a:endParaRPr lang="en-US" sz="1200" dirty="0">
              <a:solidFill>
                <a:srgbClr val="685E58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960016" y="2218243"/>
            <a:ext cx="2593773" cy="369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cap="all">
                <a:solidFill>
                  <a:srgbClr val="E4004B"/>
                </a:solidFill>
                <a:latin typeface="Calibri Light" charset="0"/>
                <a:ea typeface="Calibri Light" charset="0"/>
                <a:cs typeface="Calibri Light" charset="0"/>
              </a:rPr>
              <a:t>Zoom on BiodieseL</a:t>
            </a:r>
            <a:endParaRPr lang="en-US" sz="1600" cap="all" dirty="0">
              <a:solidFill>
                <a:srgbClr val="E4004B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63" name="Picture 62" descr="ICON_Mag Glass_lighter grey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2087" y="2212284"/>
            <a:ext cx="397929" cy="397929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 bwMode="auto">
          <a:xfrm>
            <a:off x="8626504" y="5709716"/>
            <a:ext cx="2006329" cy="1148283"/>
          </a:xfrm>
          <a:prstGeom prst="rect">
            <a:avLst/>
          </a:prstGeom>
          <a:solidFill>
            <a:srgbClr val="ECE9E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1" tIns="45720" rIns="91441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E5004C"/>
              </a:buClr>
              <a:defRPr/>
            </a:pPr>
            <a:r>
              <a:rPr lang="en-US" sz="1200" b="1">
                <a:solidFill>
                  <a:srgbClr val="E4004B"/>
                </a:solidFill>
              </a:rPr>
              <a:t>Economy of scale allows optimal use and treatment of by-products. </a:t>
            </a: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Avoided methane emission due to proper treatment of POME and EFB. 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6387457" y="5709716"/>
            <a:ext cx="2168016" cy="1148285"/>
          </a:xfrm>
          <a:prstGeom prst="rect">
            <a:avLst/>
          </a:prstGeom>
          <a:solidFill>
            <a:srgbClr val="ECE9E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1" tIns="45720" rIns="91441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E5004C"/>
              </a:buClr>
              <a:defRPr/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If </a:t>
            </a:r>
            <a:r>
              <a:rPr lang="en-US" sz="1200" b="1">
                <a:solidFill>
                  <a:srgbClr val="E4004B"/>
                </a:solidFill>
              </a:rPr>
              <a:t>oil palm plantations are established on low carbon land</a:t>
            </a: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 (e.g. savannas in los Llanos) the carbon stock increases (negative values for land use change). 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71" name="Rectangle 70"/>
          <p:cNvSpPr/>
          <p:nvPr/>
        </p:nvSpPr>
        <p:spPr>
          <a:xfrm rot="16200000">
            <a:off x="3303632" y="3514194"/>
            <a:ext cx="2646369" cy="261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101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GHG emissions</a:t>
            </a:r>
            <a:endParaRPr lang="en-US" sz="1101" dirty="0">
              <a:solidFill>
                <a:schemeClr val="tx1">
                  <a:lumMod val="85000"/>
                  <a:lumOff val="1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37797" y="4751062"/>
            <a:ext cx="5485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400" b="1">
                <a:solidFill>
                  <a:prstClr val="white"/>
                </a:solidFill>
                <a:latin typeface="Calibri Light" charset="0"/>
                <a:ea typeface="Calibri Light" charset="0"/>
                <a:cs typeface="Calibri Light" charset="0"/>
              </a:rPr>
              <a:t>-34%</a:t>
            </a:r>
            <a:endParaRPr lang="en-US" sz="1400" b="1" dirty="0">
              <a:solidFill>
                <a:prstClr val="white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36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3785" y="-773229"/>
            <a:ext cx="14431716" cy="8117840"/>
          </a:xfrm>
        </p:spPr>
      </p:pic>
      <p:sp>
        <p:nvSpPr>
          <p:cNvPr id="7" name="TextBox 6"/>
          <p:cNvSpPr txBox="1"/>
          <p:nvPr/>
        </p:nvSpPr>
        <p:spPr>
          <a:xfrm>
            <a:off x="-684800" y="727675"/>
            <a:ext cx="12533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F8F8"/>
                </a:solidFill>
              </a:rPr>
              <a:t>Pilot area of 650 ha</a:t>
            </a:r>
          </a:p>
          <a:p>
            <a:r>
              <a:rPr lang="en-US" sz="2400" b="1" dirty="0">
                <a:solidFill>
                  <a:srgbClr val="F8F8F8"/>
                </a:solidFill>
              </a:rPr>
              <a:t>Respecting forests</a:t>
            </a:r>
          </a:p>
          <a:p>
            <a:r>
              <a:rPr lang="en-US" sz="2400" b="1" dirty="0">
                <a:solidFill>
                  <a:srgbClr val="F8F8F8"/>
                </a:solidFill>
              </a:rPr>
              <a:t>Substitutes </a:t>
            </a:r>
            <a:r>
              <a:rPr lang="en-US" sz="2400" b="1" dirty="0" smtClean="0">
                <a:solidFill>
                  <a:srgbClr val="F8F8F8"/>
                </a:solidFill>
              </a:rPr>
              <a:t>pastures with </a:t>
            </a:r>
            <a:r>
              <a:rPr lang="en-US" sz="2400" b="1" dirty="0">
                <a:solidFill>
                  <a:srgbClr val="F8F8F8"/>
                </a:solidFill>
              </a:rPr>
              <a:t>little </a:t>
            </a:r>
            <a:r>
              <a:rPr lang="en-US" sz="2400" b="1" dirty="0" smtClean="0">
                <a:solidFill>
                  <a:srgbClr val="F8F8F8"/>
                </a:solidFill>
              </a:rPr>
              <a:t>biomass, palm captures carbon </a:t>
            </a:r>
            <a:r>
              <a:rPr lang="en-US" sz="2400" b="1" dirty="0">
                <a:solidFill>
                  <a:srgbClr val="F8F8F8"/>
                </a:solidFill>
              </a:rPr>
              <a:t>from the air</a:t>
            </a:r>
          </a:p>
        </p:txBody>
      </p:sp>
    </p:spTree>
    <p:extLst>
      <p:ext uri="{BB962C8B-B14F-4D97-AF65-F5344CB8AC3E}">
        <p14:creationId xmlns:p14="http://schemas.microsoft.com/office/powerpoint/2010/main" val="860162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9745" y="350969"/>
            <a:ext cx="6448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New </a:t>
            </a:r>
            <a:r>
              <a:rPr lang="en-US" sz="3600" dirty="0" smtClean="0">
                <a:solidFill>
                  <a:schemeClr val="bg1"/>
                </a:solidFill>
              </a:rPr>
              <a:t>extractor </a:t>
            </a:r>
            <a:r>
              <a:rPr lang="en-US" sz="3600" dirty="0">
                <a:solidFill>
                  <a:schemeClr val="bg1"/>
                </a:solidFill>
              </a:rPr>
              <a:t>give </a:t>
            </a:r>
            <a:r>
              <a:rPr lang="en-US" sz="3600" dirty="0" smtClean="0">
                <a:solidFill>
                  <a:schemeClr val="bg1"/>
                </a:solidFill>
              </a:rPr>
              <a:t>less emissions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054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3" y="114300"/>
            <a:ext cx="11830755" cy="6654800"/>
          </a:xfrm>
        </p:spPr>
      </p:pic>
      <p:sp>
        <p:nvSpPr>
          <p:cNvPr id="8" name="TextBox 7"/>
          <p:cNvSpPr txBox="1"/>
          <p:nvPr/>
        </p:nvSpPr>
        <p:spPr>
          <a:xfrm>
            <a:off x="838200" y="4775330"/>
            <a:ext cx="112227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Evaporation plant for effluents and natural composting.</a:t>
            </a:r>
          </a:p>
          <a:p>
            <a:r>
              <a:rPr lang="en-US" sz="3200">
                <a:solidFill>
                  <a:schemeClr val="bg1"/>
                </a:solidFill>
              </a:rPr>
              <a:t>Byproducts of extraction process, biomass and organic effluent, drying with air, no methane, recycling of nutrients reduces need for fertilizers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7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6-Point Star 4"/>
          <p:cNvSpPr/>
          <p:nvPr/>
        </p:nvSpPr>
        <p:spPr>
          <a:xfrm>
            <a:off x="7528560" y="386080"/>
            <a:ext cx="3078480" cy="2956560"/>
          </a:xfrm>
          <a:prstGeom prst="star6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11251" y="1511992"/>
            <a:ext cx="218226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/>
              <a:t>CO</a:t>
            </a:r>
            <a:r>
              <a:rPr lang="en-US" sz="3200" baseline="-25000"/>
              <a:t>2</a:t>
            </a:r>
            <a:r>
              <a:rPr lang="en-US" sz="3200"/>
              <a:t> capture</a:t>
            </a:r>
          </a:p>
          <a:p>
            <a:pPr algn="ctr"/>
            <a:r>
              <a:rPr lang="en-US" sz="2000"/>
              <a:t>-134%</a:t>
            </a:r>
            <a:endParaRPr lang="en-US" sz="2000" dirty="0"/>
          </a:p>
        </p:txBody>
      </p:sp>
      <p:sp>
        <p:nvSpPr>
          <p:cNvPr id="7" name="6-Point Star 6"/>
          <p:cNvSpPr/>
          <p:nvPr/>
        </p:nvSpPr>
        <p:spPr>
          <a:xfrm>
            <a:off x="4120284" y="1875532"/>
            <a:ext cx="3078480" cy="2956560"/>
          </a:xfrm>
          <a:prstGeom prst="star6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6-Point Star 8"/>
          <p:cNvSpPr/>
          <p:nvPr/>
        </p:nvSpPr>
        <p:spPr>
          <a:xfrm>
            <a:off x="640080" y="477520"/>
            <a:ext cx="3078480" cy="2956560"/>
          </a:xfrm>
          <a:prstGeom prst="star6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6-Point Star 9"/>
          <p:cNvSpPr/>
          <p:nvPr/>
        </p:nvSpPr>
        <p:spPr>
          <a:xfrm>
            <a:off x="1249680" y="3840480"/>
            <a:ext cx="3078480" cy="2956560"/>
          </a:xfrm>
          <a:prstGeom prst="star6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6-Point Star 10"/>
          <p:cNvSpPr/>
          <p:nvPr/>
        </p:nvSpPr>
        <p:spPr>
          <a:xfrm>
            <a:off x="7518400" y="3576320"/>
            <a:ext cx="3078480" cy="2956560"/>
          </a:xfrm>
          <a:prstGeom prst="star6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23815" y="2947928"/>
            <a:ext cx="1757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No iLUC</a:t>
            </a:r>
          </a:p>
          <a:p>
            <a:pPr algn="ctr"/>
            <a:r>
              <a:rPr lang="en-US" sz="2000"/>
              <a:t>Extensive  farming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973395" y="1320800"/>
            <a:ext cx="23267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/>
              <a:t>Environment</a:t>
            </a:r>
          </a:p>
          <a:p>
            <a:pPr algn="ctr"/>
            <a:r>
              <a:rPr lang="en-US" sz="2000"/>
              <a:t>No deforestation</a:t>
            </a:r>
          </a:p>
          <a:p>
            <a:pPr algn="ctr"/>
            <a:r>
              <a:rPr lang="en-US" sz="2000"/>
              <a:t>Biodiversity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2034674" y="4673600"/>
            <a:ext cx="1508490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/>
              <a:t>Social</a:t>
            </a:r>
          </a:p>
          <a:p>
            <a:pPr algn="ctr"/>
            <a:r>
              <a:rPr lang="en-US"/>
              <a:t>6000 families</a:t>
            </a:r>
          </a:p>
          <a:p>
            <a:pPr algn="ctr"/>
            <a:r>
              <a:rPr lang="en-US"/>
              <a:t>“Agro-cluster”</a:t>
            </a:r>
          </a:p>
          <a:p>
            <a:pPr algn="ctr"/>
            <a:r>
              <a:rPr lang="en-US"/>
              <a:t>Development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134199" y="4267200"/>
            <a:ext cx="1826270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Peace</a:t>
            </a:r>
          </a:p>
          <a:p>
            <a:pPr algn="ctr"/>
            <a:r>
              <a:rPr lang="en-US" sz="2000" dirty="0" smtClean="0"/>
              <a:t>Reintegration,</a:t>
            </a:r>
            <a:endParaRPr lang="en-US" sz="2000" dirty="0"/>
          </a:p>
          <a:p>
            <a:pPr algn="ctr"/>
            <a:r>
              <a:rPr lang="en-US" sz="2000" dirty="0"/>
              <a:t>c</a:t>
            </a:r>
            <a:r>
              <a:rPr lang="en-US" sz="2000" dirty="0" smtClean="0"/>
              <a:t>oca producers,</a:t>
            </a:r>
          </a:p>
          <a:p>
            <a:pPr algn="ctr"/>
            <a:r>
              <a:rPr lang="en-US" sz="2000" dirty="0" smtClean="0"/>
              <a:t> rural displaced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165600" y="386080"/>
            <a:ext cx="3074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</a:rPr>
              <a:t>Altillanura</a:t>
            </a:r>
            <a:endParaRPr lang="en-US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5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4329</TotalTime>
  <Words>1251</Words>
  <Application>Microsoft Office PowerPoint</Application>
  <PresentationFormat>Widescreen</PresentationFormat>
  <Paragraphs>194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MS PGothic</vt:lpstr>
      <vt:lpstr>Arial</vt:lpstr>
      <vt:lpstr>Calibri</vt:lpstr>
      <vt:lpstr>Calibri Light</vt:lpstr>
      <vt:lpstr>Office Theme</vt:lpstr>
      <vt:lpstr>Sustainable biodiesel- carbón sequestration – rural development – peace  . ST1 – C2Biotrade signed letter of intent  250.000 t/year Colombian  palm oil for sustainable biodiesel </vt:lpstr>
      <vt:lpstr>PowerPoint Presentation</vt:lpstr>
      <vt:lpstr>PowerPoint Presentation</vt:lpstr>
      <vt:lpstr>The palm is the solution!</vt:lpstr>
      <vt:lpstr>Huella de Carbono en El Cimarron, Vichada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Long term, 250.000 tons/year CPO</vt:lpstr>
      <vt:lpstr>Short term, St1 buy PME and CPO now</vt:lpstr>
      <vt:lpstr>Palm, the good enemy</vt:lpstr>
      <vt:lpstr>Requirements of St1</vt:lpstr>
      <vt:lpstr>Coordinated project</vt:lpstr>
      <vt:lpstr>We need institutional input from the state</vt:lpstr>
      <vt:lpstr>Clarify land tenure</vt:lpstr>
      <vt:lpstr>Próximo etapas</vt:lpstr>
      <vt:lpstr>Opportunity today, tomorrow too late</vt:lpstr>
      <vt:lpstr>Sensitivity analysis</vt:lpstr>
      <vt:lpstr>Cerca de Europa cuando Maduro sale…</vt:lpstr>
      <vt:lpstr>PowerPoint Presentation</vt:lpstr>
      <vt:lpstr>PowerPoint Presentation</vt:lpstr>
      <vt:lpstr>PowerPoint Presentation</vt:lpstr>
    </vt:vector>
  </TitlesOfParts>
  <Company>Høgskolen i Oslo og Akershus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Sustainable biodiesel with carbon capture in Los Llanos for rural development and peacebuilding . Europe orders greenfield 250.000 mt/y CPO</dc:title>
  <dc:creator>Henrik Wiig</dc:creator>
  <cp:lastModifiedBy>Henrik Wiig</cp:lastModifiedBy>
  <cp:revision>179</cp:revision>
  <dcterms:created xsi:type="dcterms:W3CDTF">2017-10-09T08:20:25Z</dcterms:created>
  <dcterms:modified xsi:type="dcterms:W3CDTF">2018-01-04T14:42:01Z</dcterms:modified>
</cp:coreProperties>
</file>